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256" r:id="rId2"/>
    <p:sldId id="267" r:id="rId3"/>
    <p:sldId id="305" r:id="rId4"/>
    <p:sldId id="311" r:id="rId5"/>
    <p:sldId id="312" r:id="rId6"/>
    <p:sldId id="313" r:id="rId7"/>
    <p:sldId id="308" r:id="rId8"/>
    <p:sldId id="309" r:id="rId9"/>
    <p:sldId id="310" r:id="rId10"/>
    <p:sldId id="317" r:id="rId11"/>
    <p:sldId id="318" r:id="rId12"/>
    <p:sldId id="319" r:id="rId13"/>
    <p:sldId id="320" r:id="rId14"/>
    <p:sldId id="321" r:id="rId15"/>
    <p:sldId id="322" r:id="rId16"/>
    <p:sldId id="323" r:id="rId17"/>
    <p:sldId id="324" r:id="rId18"/>
    <p:sldId id="288" r:id="rId19"/>
    <p:sldId id="314" r:id="rId20"/>
    <p:sldId id="325" r:id="rId21"/>
    <p:sldId id="326" r:id="rId22"/>
    <p:sldId id="328" r:id="rId2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340" autoAdjust="0"/>
  </p:normalViewPr>
  <p:slideViewPr>
    <p:cSldViewPr>
      <p:cViewPr varScale="1">
        <p:scale>
          <a:sx n="120" d="100"/>
          <a:sy n="120" d="100"/>
        </p:scale>
        <p:origin x="1344"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ata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4D4F44-153A-4818-8089-1EA705A4FF76}"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96BB2F47-FFB4-47A8-8089-D102503FEF24}">
      <dgm:prSet/>
      <dgm:spPr/>
      <dgm:t>
        <a:bodyPr/>
        <a:lstStyle/>
        <a:p>
          <a:r>
            <a:rPr lang="en-US" dirty="0"/>
            <a:t>Map changes are inevitable over time.</a:t>
          </a:r>
        </a:p>
      </dgm:t>
    </dgm:pt>
    <dgm:pt modelId="{11F9A008-DDB4-48A1-8371-8101AD8B2510}" type="parTrans" cxnId="{C73185FA-04F1-4763-89DA-19FCA1835E2F}">
      <dgm:prSet/>
      <dgm:spPr/>
      <dgm:t>
        <a:bodyPr/>
        <a:lstStyle/>
        <a:p>
          <a:endParaRPr lang="en-US"/>
        </a:p>
      </dgm:t>
    </dgm:pt>
    <dgm:pt modelId="{CB9DB620-BB25-4BB0-8183-0D9D7A24E7F8}" type="sibTrans" cxnId="{C73185FA-04F1-4763-89DA-19FCA1835E2F}">
      <dgm:prSet/>
      <dgm:spPr/>
      <dgm:t>
        <a:bodyPr/>
        <a:lstStyle/>
        <a:p>
          <a:endParaRPr lang="en-US"/>
        </a:p>
      </dgm:t>
    </dgm:pt>
    <dgm:pt modelId="{C5BAD375-7329-4846-9C69-377CF74D5F85}">
      <dgm:prSet/>
      <dgm:spPr/>
      <dgm:t>
        <a:bodyPr/>
        <a:lstStyle/>
        <a:p>
          <a:r>
            <a:rPr lang="en-US" dirty="0"/>
            <a:t>As we are one of the fastest growing Parishes in the state, this means that not only is our population growing, but development is as well.  Due to factors such as increased development and watershed changes over time, SFHAs  and BFEs are likely to expand and increase.</a:t>
          </a:r>
        </a:p>
      </dgm:t>
    </dgm:pt>
    <dgm:pt modelId="{1EB99541-D615-4200-8C86-900CB0EE2201}" type="parTrans" cxnId="{B7D2FAAD-7BF9-4245-81E6-F7253EE2E228}">
      <dgm:prSet/>
      <dgm:spPr/>
      <dgm:t>
        <a:bodyPr/>
        <a:lstStyle/>
        <a:p>
          <a:endParaRPr lang="en-US"/>
        </a:p>
      </dgm:t>
    </dgm:pt>
    <dgm:pt modelId="{8893F0F7-95D7-46E1-811C-B7254A2BD381}" type="sibTrans" cxnId="{B7D2FAAD-7BF9-4245-81E6-F7253EE2E228}">
      <dgm:prSet/>
      <dgm:spPr/>
      <dgm:t>
        <a:bodyPr/>
        <a:lstStyle/>
        <a:p>
          <a:endParaRPr lang="en-US"/>
        </a:p>
      </dgm:t>
    </dgm:pt>
    <dgm:pt modelId="{89C288A6-E4C4-4EDD-862B-89B2407EB3B3}" type="pres">
      <dgm:prSet presAssocID="{374D4F44-153A-4818-8089-1EA705A4FF76}" presName="diagram" presStyleCnt="0">
        <dgm:presLayoutVars>
          <dgm:dir/>
          <dgm:resizeHandles val="exact"/>
        </dgm:presLayoutVars>
      </dgm:prSet>
      <dgm:spPr/>
    </dgm:pt>
    <dgm:pt modelId="{AFB595F2-DEE8-4AAA-9885-E172AD9521B5}" type="pres">
      <dgm:prSet presAssocID="{96BB2F47-FFB4-47A8-8089-D102503FEF24}" presName="arrow" presStyleLbl="node1" presStyleIdx="0" presStyleCnt="2">
        <dgm:presLayoutVars>
          <dgm:bulletEnabled val="1"/>
        </dgm:presLayoutVars>
      </dgm:prSet>
      <dgm:spPr/>
    </dgm:pt>
    <dgm:pt modelId="{48362BFE-4AFA-431A-BB38-A609B1625A3D}" type="pres">
      <dgm:prSet presAssocID="{C5BAD375-7329-4846-9C69-377CF74D5F85}" presName="arrow" presStyleLbl="node1" presStyleIdx="1" presStyleCnt="2">
        <dgm:presLayoutVars>
          <dgm:bulletEnabled val="1"/>
        </dgm:presLayoutVars>
      </dgm:prSet>
      <dgm:spPr/>
    </dgm:pt>
  </dgm:ptLst>
  <dgm:cxnLst>
    <dgm:cxn modelId="{F6F5D829-C70C-4233-8D6D-E7BD8EACDAFF}" type="presOf" srcId="{C5BAD375-7329-4846-9C69-377CF74D5F85}" destId="{48362BFE-4AFA-431A-BB38-A609B1625A3D}" srcOrd="0" destOrd="0" presId="urn:microsoft.com/office/officeart/2005/8/layout/arrow5"/>
    <dgm:cxn modelId="{13E6EE53-D8D5-4200-921D-0DBC8426E860}" type="presOf" srcId="{374D4F44-153A-4818-8089-1EA705A4FF76}" destId="{89C288A6-E4C4-4EDD-862B-89B2407EB3B3}" srcOrd="0" destOrd="0" presId="urn:microsoft.com/office/officeart/2005/8/layout/arrow5"/>
    <dgm:cxn modelId="{B7D2FAAD-7BF9-4245-81E6-F7253EE2E228}" srcId="{374D4F44-153A-4818-8089-1EA705A4FF76}" destId="{C5BAD375-7329-4846-9C69-377CF74D5F85}" srcOrd="1" destOrd="0" parTransId="{1EB99541-D615-4200-8C86-900CB0EE2201}" sibTransId="{8893F0F7-95D7-46E1-811C-B7254A2BD381}"/>
    <dgm:cxn modelId="{38D96ACC-F30B-4350-8ABA-04C97BE2FF03}" type="presOf" srcId="{96BB2F47-FFB4-47A8-8089-D102503FEF24}" destId="{AFB595F2-DEE8-4AAA-9885-E172AD9521B5}" srcOrd="0" destOrd="0" presId="urn:microsoft.com/office/officeart/2005/8/layout/arrow5"/>
    <dgm:cxn modelId="{C73185FA-04F1-4763-89DA-19FCA1835E2F}" srcId="{374D4F44-153A-4818-8089-1EA705A4FF76}" destId="{96BB2F47-FFB4-47A8-8089-D102503FEF24}" srcOrd="0" destOrd="0" parTransId="{11F9A008-DDB4-48A1-8371-8101AD8B2510}" sibTransId="{CB9DB620-BB25-4BB0-8183-0D9D7A24E7F8}"/>
    <dgm:cxn modelId="{70B7365D-E4DA-4969-A286-2C8E629D75F9}" type="presParOf" srcId="{89C288A6-E4C4-4EDD-862B-89B2407EB3B3}" destId="{AFB595F2-DEE8-4AAA-9885-E172AD9521B5}" srcOrd="0" destOrd="0" presId="urn:microsoft.com/office/officeart/2005/8/layout/arrow5"/>
    <dgm:cxn modelId="{F26A67A1-342D-4C9A-8100-FA0171034B91}" type="presParOf" srcId="{89C288A6-E4C4-4EDD-862B-89B2407EB3B3}" destId="{48362BFE-4AFA-431A-BB38-A609B1625A3D}" srcOrd="1" destOrd="0" presId="urn:microsoft.com/office/officeart/2005/8/layout/arrow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F916B3-31CB-4D95-9843-3CDA282D1446}"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96E21E0-EA72-4497-99BE-E361CA475243}">
      <dgm:prSet/>
      <dgm:spPr/>
      <dgm:t>
        <a:bodyPr/>
        <a:lstStyle/>
        <a:p>
          <a:pPr>
            <a:defRPr b="1"/>
          </a:pPr>
          <a:r>
            <a:rPr lang="en-US" dirty="0"/>
            <a:t>Goal is to reduce flood losses, insurance ratings, and promote awareness of flood insurance</a:t>
          </a:r>
        </a:p>
      </dgm:t>
    </dgm:pt>
    <dgm:pt modelId="{D89E4DC9-7CD5-4512-9F24-D7E3381CA79D}" type="parTrans" cxnId="{2CDE0C85-7C32-4EB6-B6A9-AC7DACC21197}">
      <dgm:prSet/>
      <dgm:spPr/>
      <dgm:t>
        <a:bodyPr/>
        <a:lstStyle/>
        <a:p>
          <a:endParaRPr lang="en-US"/>
        </a:p>
      </dgm:t>
    </dgm:pt>
    <dgm:pt modelId="{97B0F98D-FF37-41D7-BD85-4E1BA15B972E}" type="sibTrans" cxnId="{2CDE0C85-7C32-4EB6-B6A9-AC7DACC21197}">
      <dgm:prSet/>
      <dgm:spPr/>
      <dgm:t>
        <a:bodyPr/>
        <a:lstStyle/>
        <a:p>
          <a:endParaRPr lang="en-US"/>
        </a:p>
      </dgm:t>
    </dgm:pt>
    <dgm:pt modelId="{93B2E163-6ACB-49C8-82F4-776D9129F6E1}">
      <dgm:prSet/>
      <dgm:spPr/>
      <dgm:t>
        <a:bodyPr/>
        <a:lstStyle/>
        <a:p>
          <a:pPr>
            <a:defRPr b="1"/>
          </a:pPr>
          <a:r>
            <a:rPr lang="en-US" dirty="0"/>
            <a:t>Uses Class Rating System from 10 to 1 to determine % of flood insurance premium reduction for the community.</a:t>
          </a:r>
        </a:p>
      </dgm:t>
    </dgm:pt>
    <dgm:pt modelId="{68EDD295-DF57-4D98-8B85-B2A2B15EA09E}" type="parTrans" cxnId="{42F73701-C741-48BB-AC14-868C82B6C2AF}">
      <dgm:prSet/>
      <dgm:spPr/>
      <dgm:t>
        <a:bodyPr/>
        <a:lstStyle/>
        <a:p>
          <a:endParaRPr lang="en-US"/>
        </a:p>
      </dgm:t>
    </dgm:pt>
    <dgm:pt modelId="{8C21AB46-84B5-4720-8C89-FBB77CC634F5}" type="sibTrans" cxnId="{42F73701-C741-48BB-AC14-868C82B6C2AF}">
      <dgm:prSet/>
      <dgm:spPr/>
      <dgm:t>
        <a:bodyPr/>
        <a:lstStyle/>
        <a:p>
          <a:endParaRPr lang="en-US"/>
        </a:p>
      </dgm:t>
    </dgm:pt>
    <dgm:pt modelId="{21182B26-2889-4BE0-9779-488CD31BB180}">
      <dgm:prSet/>
      <dgm:spPr/>
      <dgm:t>
        <a:bodyPr/>
        <a:lstStyle/>
        <a:p>
          <a:r>
            <a:rPr lang="en-US" dirty="0"/>
            <a:t>Class 10 receives 0% reduction</a:t>
          </a:r>
        </a:p>
      </dgm:t>
    </dgm:pt>
    <dgm:pt modelId="{3CA60442-C36D-422F-8039-AFDB9C8CAEA6}" type="parTrans" cxnId="{A922B871-4268-4854-932B-C4D3F7321072}">
      <dgm:prSet/>
      <dgm:spPr/>
      <dgm:t>
        <a:bodyPr/>
        <a:lstStyle/>
        <a:p>
          <a:endParaRPr lang="en-US"/>
        </a:p>
      </dgm:t>
    </dgm:pt>
    <dgm:pt modelId="{508A678D-F574-47BD-ACE4-28775C59724A}" type="sibTrans" cxnId="{A922B871-4268-4854-932B-C4D3F7321072}">
      <dgm:prSet/>
      <dgm:spPr/>
      <dgm:t>
        <a:bodyPr/>
        <a:lstStyle/>
        <a:p>
          <a:endParaRPr lang="en-US"/>
        </a:p>
      </dgm:t>
    </dgm:pt>
    <dgm:pt modelId="{1187B8EF-7F2A-4F31-ACF2-3B8995EE7CEF}">
      <dgm:prSet/>
      <dgm:spPr/>
      <dgm:t>
        <a:bodyPr/>
        <a:lstStyle/>
        <a:p>
          <a:r>
            <a:rPr lang="en-US" dirty="0"/>
            <a:t>Class 1 receives maximum of 45% reduction</a:t>
          </a:r>
        </a:p>
      </dgm:t>
    </dgm:pt>
    <dgm:pt modelId="{290928F0-A199-417E-9D5F-758E26679470}" type="parTrans" cxnId="{3696F47A-E38F-4654-9121-77F856350680}">
      <dgm:prSet/>
      <dgm:spPr/>
      <dgm:t>
        <a:bodyPr/>
        <a:lstStyle/>
        <a:p>
          <a:endParaRPr lang="en-US"/>
        </a:p>
      </dgm:t>
    </dgm:pt>
    <dgm:pt modelId="{96C5659C-43B5-4114-A3B6-D4F881E8BD92}" type="sibTrans" cxnId="{3696F47A-E38F-4654-9121-77F856350680}">
      <dgm:prSet/>
      <dgm:spPr/>
      <dgm:t>
        <a:bodyPr/>
        <a:lstStyle/>
        <a:p>
          <a:endParaRPr lang="en-US"/>
        </a:p>
      </dgm:t>
    </dgm:pt>
    <dgm:pt modelId="{0855648C-17F7-4E38-A306-AA705BC01C1F}">
      <dgm:prSet/>
      <dgm:spPr/>
      <dgm:t>
        <a:bodyPr/>
        <a:lstStyle/>
        <a:p>
          <a:pPr>
            <a:defRPr b="1"/>
          </a:pPr>
          <a:r>
            <a:rPr lang="en-US" dirty="0"/>
            <a:t>Activity Categories:</a:t>
          </a:r>
        </a:p>
      </dgm:t>
    </dgm:pt>
    <dgm:pt modelId="{E5467F4B-41C7-4A3B-9E13-4144C3129513}" type="parTrans" cxnId="{1DE884BA-D2B8-49A7-97AB-1070B58882AB}">
      <dgm:prSet/>
      <dgm:spPr/>
      <dgm:t>
        <a:bodyPr/>
        <a:lstStyle/>
        <a:p>
          <a:endParaRPr lang="en-US"/>
        </a:p>
      </dgm:t>
    </dgm:pt>
    <dgm:pt modelId="{71884DAB-E46F-4F15-808F-7E3F32805E10}" type="sibTrans" cxnId="{1DE884BA-D2B8-49A7-97AB-1070B58882AB}">
      <dgm:prSet/>
      <dgm:spPr/>
      <dgm:t>
        <a:bodyPr/>
        <a:lstStyle/>
        <a:p>
          <a:endParaRPr lang="en-US"/>
        </a:p>
      </dgm:t>
    </dgm:pt>
    <dgm:pt modelId="{A6E90200-AF5B-4D82-B5EF-B569D9999965}">
      <dgm:prSet/>
      <dgm:spPr/>
      <dgm:t>
        <a:bodyPr/>
        <a:lstStyle/>
        <a:p>
          <a:r>
            <a:rPr lang="en-US" dirty="0"/>
            <a:t>Public Information</a:t>
          </a:r>
        </a:p>
      </dgm:t>
    </dgm:pt>
    <dgm:pt modelId="{06A17E57-7A7C-44A3-9562-43B917E208B6}" type="parTrans" cxnId="{0E542A8E-118F-4A59-86B1-73414BC7EEC7}">
      <dgm:prSet/>
      <dgm:spPr/>
      <dgm:t>
        <a:bodyPr/>
        <a:lstStyle/>
        <a:p>
          <a:endParaRPr lang="en-US"/>
        </a:p>
      </dgm:t>
    </dgm:pt>
    <dgm:pt modelId="{293F6027-3EB4-450A-A37C-1486B13FBEA2}" type="sibTrans" cxnId="{0E542A8E-118F-4A59-86B1-73414BC7EEC7}">
      <dgm:prSet/>
      <dgm:spPr/>
      <dgm:t>
        <a:bodyPr/>
        <a:lstStyle/>
        <a:p>
          <a:endParaRPr lang="en-US"/>
        </a:p>
      </dgm:t>
    </dgm:pt>
    <dgm:pt modelId="{5F1BA677-94F5-45ED-9BC6-62F299E9E9DC}">
      <dgm:prSet/>
      <dgm:spPr/>
      <dgm:t>
        <a:bodyPr/>
        <a:lstStyle/>
        <a:p>
          <a:r>
            <a:rPr lang="en-US" dirty="0"/>
            <a:t>Mapping and Regulations</a:t>
          </a:r>
        </a:p>
      </dgm:t>
    </dgm:pt>
    <dgm:pt modelId="{F0A59C89-F9E7-4562-981B-812E1A561180}" type="parTrans" cxnId="{6667B8E7-07CF-4CF4-8732-4CDEA89D232C}">
      <dgm:prSet/>
      <dgm:spPr/>
      <dgm:t>
        <a:bodyPr/>
        <a:lstStyle/>
        <a:p>
          <a:endParaRPr lang="en-US"/>
        </a:p>
      </dgm:t>
    </dgm:pt>
    <dgm:pt modelId="{5C2CB8A0-0482-4A7F-AD2D-BB6533D46B4A}" type="sibTrans" cxnId="{6667B8E7-07CF-4CF4-8732-4CDEA89D232C}">
      <dgm:prSet/>
      <dgm:spPr/>
      <dgm:t>
        <a:bodyPr/>
        <a:lstStyle/>
        <a:p>
          <a:endParaRPr lang="en-US"/>
        </a:p>
      </dgm:t>
    </dgm:pt>
    <dgm:pt modelId="{A91C5F92-427E-43BB-9CFB-835A83CD75BB}">
      <dgm:prSet/>
      <dgm:spPr/>
      <dgm:t>
        <a:bodyPr/>
        <a:lstStyle/>
        <a:p>
          <a:r>
            <a:rPr lang="en-US" dirty="0"/>
            <a:t>Flood Damage Reduction</a:t>
          </a:r>
        </a:p>
      </dgm:t>
    </dgm:pt>
    <dgm:pt modelId="{AF1F19D6-FCA1-4F47-A34D-CC630BB6979A}" type="parTrans" cxnId="{23147B61-9CF6-44D3-A5FF-D3B113FC9718}">
      <dgm:prSet/>
      <dgm:spPr/>
      <dgm:t>
        <a:bodyPr/>
        <a:lstStyle/>
        <a:p>
          <a:endParaRPr lang="en-US"/>
        </a:p>
      </dgm:t>
    </dgm:pt>
    <dgm:pt modelId="{FC854EDE-79D3-4667-8E19-0F01490C2775}" type="sibTrans" cxnId="{23147B61-9CF6-44D3-A5FF-D3B113FC9718}">
      <dgm:prSet/>
      <dgm:spPr/>
      <dgm:t>
        <a:bodyPr/>
        <a:lstStyle/>
        <a:p>
          <a:endParaRPr lang="en-US"/>
        </a:p>
      </dgm:t>
    </dgm:pt>
    <dgm:pt modelId="{0B66C7EA-4C1E-41D0-B7F6-295C1B429D50}">
      <dgm:prSet/>
      <dgm:spPr/>
      <dgm:t>
        <a:bodyPr/>
        <a:lstStyle/>
        <a:p>
          <a:r>
            <a:rPr lang="en-US" dirty="0"/>
            <a:t>Flood Preparedness</a:t>
          </a:r>
        </a:p>
      </dgm:t>
    </dgm:pt>
    <dgm:pt modelId="{CE9B518E-99BE-4071-ADFA-FBBA650AAF5F}" type="parTrans" cxnId="{490C56D7-1F1A-4336-AB14-FAFA7DFFEF44}">
      <dgm:prSet/>
      <dgm:spPr/>
      <dgm:t>
        <a:bodyPr/>
        <a:lstStyle/>
        <a:p>
          <a:endParaRPr lang="en-US"/>
        </a:p>
      </dgm:t>
    </dgm:pt>
    <dgm:pt modelId="{816AFF93-76BA-451E-8CBA-7CCE7FB9BF79}" type="sibTrans" cxnId="{490C56D7-1F1A-4336-AB14-FAFA7DFFEF44}">
      <dgm:prSet/>
      <dgm:spPr/>
      <dgm:t>
        <a:bodyPr/>
        <a:lstStyle/>
        <a:p>
          <a:endParaRPr lang="en-US"/>
        </a:p>
      </dgm:t>
    </dgm:pt>
    <dgm:pt modelId="{6E4FB977-81A1-47FC-8958-C8C4082B1F86}" type="pres">
      <dgm:prSet presAssocID="{25F916B3-31CB-4D95-9843-3CDA282D1446}" presName="root" presStyleCnt="0">
        <dgm:presLayoutVars>
          <dgm:dir/>
          <dgm:resizeHandles val="exact"/>
        </dgm:presLayoutVars>
      </dgm:prSet>
      <dgm:spPr/>
    </dgm:pt>
    <dgm:pt modelId="{003D5F71-A3F8-466C-83CE-252E95339A14}" type="pres">
      <dgm:prSet presAssocID="{696E21E0-EA72-4497-99BE-E361CA475243}" presName="compNode" presStyleCnt="0"/>
      <dgm:spPr/>
    </dgm:pt>
    <dgm:pt modelId="{F32F19DE-D716-4739-AD4F-005B18E4BFF8}" type="pres">
      <dgm:prSet presAssocID="{696E21E0-EA72-4497-99BE-E361CA47524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aptop Secure"/>
        </a:ext>
      </dgm:extLst>
    </dgm:pt>
    <dgm:pt modelId="{D2382EBB-5DC7-43FB-B02E-4BEE9F2C6F10}" type="pres">
      <dgm:prSet presAssocID="{696E21E0-EA72-4497-99BE-E361CA475243}" presName="iconSpace" presStyleCnt="0"/>
      <dgm:spPr/>
    </dgm:pt>
    <dgm:pt modelId="{209B6AA4-09CB-4BB4-A0EF-A3FFCDC61708}" type="pres">
      <dgm:prSet presAssocID="{696E21E0-EA72-4497-99BE-E361CA475243}" presName="parTx" presStyleLbl="revTx" presStyleIdx="0" presStyleCnt="6">
        <dgm:presLayoutVars>
          <dgm:chMax val="0"/>
          <dgm:chPref val="0"/>
        </dgm:presLayoutVars>
      </dgm:prSet>
      <dgm:spPr/>
    </dgm:pt>
    <dgm:pt modelId="{355E6888-2504-49EE-9BA3-2CB63664181E}" type="pres">
      <dgm:prSet presAssocID="{696E21E0-EA72-4497-99BE-E361CA475243}" presName="txSpace" presStyleCnt="0"/>
      <dgm:spPr/>
    </dgm:pt>
    <dgm:pt modelId="{D0DE392D-9081-4E68-BF29-1A5039DA0839}" type="pres">
      <dgm:prSet presAssocID="{696E21E0-EA72-4497-99BE-E361CA475243}" presName="desTx" presStyleLbl="revTx" presStyleIdx="1" presStyleCnt="6">
        <dgm:presLayoutVars/>
      </dgm:prSet>
      <dgm:spPr/>
    </dgm:pt>
    <dgm:pt modelId="{3762F5EB-C107-4B5A-B63F-D4F51FF0860D}" type="pres">
      <dgm:prSet presAssocID="{97B0F98D-FF37-41D7-BD85-4E1BA15B972E}" presName="sibTrans" presStyleCnt="0"/>
      <dgm:spPr/>
    </dgm:pt>
    <dgm:pt modelId="{0D8784D2-4304-49D7-86DD-B50D937103B2}" type="pres">
      <dgm:prSet presAssocID="{93B2E163-6ACB-49C8-82F4-776D9129F6E1}" presName="compNode" presStyleCnt="0"/>
      <dgm:spPr/>
    </dgm:pt>
    <dgm:pt modelId="{490A0578-7CB9-4B11-B7E7-A82E283BEA54}" type="pres">
      <dgm:prSet presAssocID="{93B2E163-6ACB-49C8-82F4-776D9129F6E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3C0688AD-FDB5-41FC-8927-CF2415BE20F3}" type="pres">
      <dgm:prSet presAssocID="{93B2E163-6ACB-49C8-82F4-776D9129F6E1}" presName="iconSpace" presStyleCnt="0"/>
      <dgm:spPr/>
    </dgm:pt>
    <dgm:pt modelId="{6D6152B4-E637-411B-A516-8361FE147FE6}" type="pres">
      <dgm:prSet presAssocID="{93B2E163-6ACB-49C8-82F4-776D9129F6E1}" presName="parTx" presStyleLbl="revTx" presStyleIdx="2" presStyleCnt="6">
        <dgm:presLayoutVars>
          <dgm:chMax val="0"/>
          <dgm:chPref val="0"/>
        </dgm:presLayoutVars>
      </dgm:prSet>
      <dgm:spPr/>
    </dgm:pt>
    <dgm:pt modelId="{63FBCB03-81C0-44A2-8272-0DA818CE18DE}" type="pres">
      <dgm:prSet presAssocID="{93B2E163-6ACB-49C8-82F4-776D9129F6E1}" presName="txSpace" presStyleCnt="0"/>
      <dgm:spPr/>
    </dgm:pt>
    <dgm:pt modelId="{C8693D91-28D0-40F7-AFCA-B9C1975B351D}" type="pres">
      <dgm:prSet presAssocID="{93B2E163-6ACB-49C8-82F4-776D9129F6E1}" presName="desTx" presStyleLbl="revTx" presStyleIdx="3" presStyleCnt="6">
        <dgm:presLayoutVars/>
      </dgm:prSet>
      <dgm:spPr/>
    </dgm:pt>
    <dgm:pt modelId="{2FC0543D-B4A7-4F6C-8727-E10E3699203F}" type="pres">
      <dgm:prSet presAssocID="{8C21AB46-84B5-4720-8C89-FBB77CC634F5}" presName="sibTrans" presStyleCnt="0"/>
      <dgm:spPr/>
    </dgm:pt>
    <dgm:pt modelId="{D225AA88-79E3-4A9F-BD0E-4CA4A1CEDFB3}" type="pres">
      <dgm:prSet presAssocID="{0855648C-17F7-4E38-A306-AA705BC01C1F}" presName="compNode" presStyleCnt="0"/>
      <dgm:spPr/>
    </dgm:pt>
    <dgm:pt modelId="{6133408D-6F27-4899-8A92-98B4D82D90C5}" type="pres">
      <dgm:prSet presAssocID="{0855648C-17F7-4E38-A306-AA705BC01C1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hunderstorms"/>
        </a:ext>
      </dgm:extLst>
    </dgm:pt>
    <dgm:pt modelId="{EA8E3ACB-71FD-42DB-ABD8-F30F3A89D824}" type="pres">
      <dgm:prSet presAssocID="{0855648C-17F7-4E38-A306-AA705BC01C1F}" presName="iconSpace" presStyleCnt="0"/>
      <dgm:spPr/>
    </dgm:pt>
    <dgm:pt modelId="{48835F85-1BE8-417E-BF7C-D1F875A952F3}" type="pres">
      <dgm:prSet presAssocID="{0855648C-17F7-4E38-A306-AA705BC01C1F}" presName="parTx" presStyleLbl="revTx" presStyleIdx="4" presStyleCnt="6">
        <dgm:presLayoutVars>
          <dgm:chMax val="0"/>
          <dgm:chPref val="0"/>
        </dgm:presLayoutVars>
      </dgm:prSet>
      <dgm:spPr/>
    </dgm:pt>
    <dgm:pt modelId="{6DBACDE7-5A79-4303-8B31-490249F7A970}" type="pres">
      <dgm:prSet presAssocID="{0855648C-17F7-4E38-A306-AA705BC01C1F}" presName="txSpace" presStyleCnt="0"/>
      <dgm:spPr/>
    </dgm:pt>
    <dgm:pt modelId="{3BC44589-DF54-4176-8D8C-8EED308D71DF}" type="pres">
      <dgm:prSet presAssocID="{0855648C-17F7-4E38-A306-AA705BC01C1F}" presName="desTx" presStyleLbl="revTx" presStyleIdx="5" presStyleCnt="6">
        <dgm:presLayoutVars/>
      </dgm:prSet>
      <dgm:spPr/>
    </dgm:pt>
  </dgm:ptLst>
  <dgm:cxnLst>
    <dgm:cxn modelId="{42F73701-C741-48BB-AC14-868C82B6C2AF}" srcId="{25F916B3-31CB-4D95-9843-3CDA282D1446}" destId="{93B2E163-6ACB-49C8-82F4-776D9129F6E1}" srcOrd="1" destOrd="0" parTransId="{68EDD295-DF57-4D98-8B85-B2A2B15EA09E}" sibTransId="{8C21AB46-84B5-4720-8C89-FBB77CC634F5}"/>
    <dgm:cxn modelId="{50DDCB13-13F6-4ABD-AD4D-C11B13DBB23D}" type="presOf" srcId="{A91C5F92-427E-43BB-9CFB-835A83CD75BB}" destId="{3BC44589-DF54-4176-8D8C-8EED308D71DF}" srcOrd="0" destOrd="2" presId="urn:microsoft.com/office/officeart/2018/2/layout/IconLabelDescriptionList"/>
    <dgm:cxn modelId="{67E86726-8BB8-4D69-9B13-EDE3CB7E8939}" type="presOf" srcId="{696E21E0-EA72-4497-99BE-E361CA475243}" destId="{209B6AA4-09CB-4BB4-A0EF-A3FFCDC61708}" srcOrd="0" destOrd="0" presId="urn:microsoft.com/office/officeart/2018/2/layout/IconLabelDescriptionList"/>
    <dgm:cxn modelId="{23147B61-9CF6-44D3-A5FF-D3B113FC9718}" srcId="{0855648C-17F7-4E38-A306-AA705BC01C1F}" destId="{A91C5F92-427E-43BB-9CFB-835A83CD75BB}" srcOrd="2" destOrd="0" parTransId="{AF1F19D6-FCA1-4F47-A34D-CC630BB6979A}" sibTransId="{FC854EDE-79D3-4667-8E19-0F01490C2775}"/>
    <dgm:cxn modelId="{A922B871-4268-4854-932B-C4D3F7321072}" srcId="{93B2E163-6ACB-49C8-82F4-776D9129F6E1}" destId="{21182B26-2889-4BE0-9779-488CD31BB180}" srcOrd="0" destOrd="0" parTransId="{3CA60442-C36D-422F-8039-AFDB9C8CAEA6}" sibTransId="{508A678D-F574-47BD-ACE4-28775C59724A}"/>
    <dgm:cxn modelId="{14D48A52-6F62-49BD-B087-634595D66D4E}" type="presOf" srcId="{5F1BA677-94F5-45ED-9BC6-62F299E9E9DC}" destId="{3BC44589-DF54-4176-8D8C-8EED308D71DF}" srcOrd="0" destOrd="1" presId="urn:microsoft.com/office/officeart/2018/2/layout/IconLabelDescriptionList"/>
    <dgm:cxn modelId="{17A1CB52-5281-448F-8209-E6D3F9D46619}" type="presOf" srcId="{21182B26-2889-4BE0-9779-488CD31BB180}" destId="{C8693D91-28D0-40F7-AFCA-B9C1975B351D}" srcOrd="0" destOrd="0" presId="urn:microsoft.com/office/officeart/2018/2/layout/IconLabelDescriptionList"/>
    <dgm:cxn modelId="{9BFC8D75-C53B-402C-AC90-03F357486309}" type="presOf" srcId="{0B66C7EA-4C1E-41D0-B7F6-295C1B429D50}" destId="{3BC44589-DF54-4176-8D8C-8EED308D71DF}" srcOrd="0" destOrd="3" presId="urn:microsoft.com/office/officeart/2018/2/layout/IconLabelDescriptionList"/>
    <dgm:cxn modelId="{3696F47A-E38F-4654-9121-77F856350680}" srcId="{93B2E163-6ACB-49C8-82F4-776D9129F6E1}" destId="{1187B8EF-7F2A-4F31-ACF2-3B8995EE7CEF}" srcOrd="1" destOrd="0" parTransId="{290928F0-A199-417E-9D5F-758E26679470}" sibTransId="{96C5659C-43B5-4114-A3B6-D4F881E8BD92}"/>
    <dgm:cxn modelId="{2CDE0C85-7C32-4EB6-B6A9-AC7DACC21197}" srcId="{25F916B3-31CB-4D95-9843-3CDA282D1446}" destId="{696E21E0-EA72-4497-99BE-E361CA475243}" srcOrd="0" destOrd="0" parTransId="{D89E4DC9-7CD5-4512-9F24-D7E3381CA79D}" sibTransId="{97B0F98D-FF37-41D7-BD85-4E1BA15B972E}"/>
    <dgm:cxn modelId="{0E542A8E-118F-4A59-86B1-73414BC7EEC7}" srcId="{0855648C-17F7-4E38-A306-AA705BC01C1F}" destId="{A6E90200-AF5B-4D82-B5EF-B569D9999965}" srcOrd="0" destOrd="0" parTransId="{06A17E57-7A7C-44A3-9562-43B917E208B6}" sibTransId="{293F6027-3EB4-450A-A37C-1486B13FBEA2}"/>
    <dgm:cxn modelId="{AC20558F-7B1A-475F-8371-CCE85AB0B160}" type="presOf" srcId="{25F916B3-31CB-4D95-9843-3CDA282D1446}" destId="{6E4FB977-81A1-47FC-8958-C8C4082B1F86}" srcOrd="0" destOrd="0" presId="urn:microsoft.com/office/officeart/2018/2/layout/IconLabelDescriptionList"/>
    <dgm:cxn modelId="{607F4D91-0EF7-477E-A226-DAD9328FFF47}" type="presOf" srcId="{A6E90200-AF5B-4D82-B5EF-B569D9999965}" destId="{3BC44589-DF54-4176-8D8C-8EED308D71DF}" srcOrd="0" destOrd="0" presId="urn:microsoft.com/office/officeart/2018/2/layout/IconLabelDescriptionList"/>
    <dgm:cxn modelId="{180BFD9B-E145-4B4A-9E1A-829FFEF0077E}" type="presOf" srcId="{93B2E163-6ACB-49C8-82F4-776D9129F6E1}" destId="{6D6152B4-E637-411B-A516-8361FE147FE6}" srcOrd="0" destOrd="0" presId="urn:microsoft.com/office/officeart/2018/2/layout/IconLabelDescriptionList"/>
    <dgm:cxn modelId="{1348759C-DD32-4537-AA59-206C5731DF21}" type="presOf" srcId="{1187B8EF-7F2A-4F31-ACF2-3B8995EE7CEF}" destId="{C8693D91-28D0-40F7-AFCA-B9C1975B351D}" srcOrd="0" destOrd="1" presId="urn:microsoft.com/office/officeart/2018/2/layout/IconLabelDescriptionList"/>
    <dgm:cxn modelId="{1DE884BA-D2B8-49A7-97AB-1070B58882AB}" srcId="{25F916B3-31CB-4D95-9843-3CDA282D1446}" destId="{0855648C-17F7-4E38-A306-AA705BC01C1F}" srcOrd="2" destOrd="0" parTransId="{E5467F4B-41C7-4A3B-9E13-4144C3129513}" sibTransId="{71884DAB-E46F-4F15-808F-7E3F32805E10}"/>
    <dgm:cxn modelId="{CD6486CA-664C-4191-A1F4-D3ED67E5C7D4}" type="presOf" srcId="{0855648C-17F7-4E38-A306-AA705BC01C1F}" destId="{48835F85-1BE8-417E-BF7C-D1F875A952F3}" srcOrd="0" destOrd="0" presId="urn:microsoft.com/office/officeart/2018/2/layout/IconLabelDescriptionList"/>
    <dgm:cxn modelId="{490C56D7-1F1A-4336-AB14-FAFA7DFFEF44}" srcId="{0855648C-17F7-4E38-A306-AA705BC01C1F}" destId="{0B66C7EA-4C1E-41D0-B7F6-295C1B429D50}" srcOrd="3" destOrd="0" parTransId="{CE9B518E-99BE-4071-ADFA-FBBA650AAF5F}" sibTransId="{816AFF93-76BA-451E-8CBA-7CCE7FB9BF79}"/>
    <dgm:cxn modelId="{6667B8E7-07CF-4CF4-8732-4CDEA89D232C}" srcId="{0855648C-17F7-4E38-A306-AA705BC01C1F}" destId="{5F1BA677-94F5-45ED-9BC6-62F299E9E9DC}" srcOrd="1" destOrd="0" parTransId="{F0A59C89-F9E7-4562-981B-812E1A561180}" sibTransId="{5C2CB8A0-0482-4A7F-AD2D-BB6533D46B4A}"/>
    <dgm:cxn modelId="{3D591065-CDF4-45E4-BAFF-B85F1237320D}" type="presParOf" srcId="{6E4FB977-81A1-47FC-8958-C8C4082B1F86}" destId="{003D5F71-A3F8-466C-83CE-252E95339A14}" srcOrd="0" destOrd="0" presId="urn:microsoft.com/office/officeart/2018/2/layout/IconLabelDescriptionList"/>
    <dgm:cxn modelId="{46D7EF06-8BF0-45C3-880A-DF97311DB50A}" type="presParOf" srcId="{003D5F71-A3F8-466C-83CE-252E95339A14}" destId="{F32F19DE-D716-4739-AD4F-005B18E4BFF8}" srcOrd="0" destOrd="0" presId="urn:microsoft.com/office/officeart/2018/2/layout/IconLabelDescriptionList"/>
    <dgm:cxn modelId="{F829654D-0AC1-4E0A-B68A-C40F879B87D9}" type="presParOf" srcId="{003D5F71-A3F8-466C-83CE-252E95339A14}" destId="{D2382EBB-5DC7-43FB-B02E-4BEE9F2C6F10}" srcOrd="1" destOrd="0" presId="urn:microsoft.com/office/officeart/2018/2/layout/IconLabelDescriptionList"/>
    <dgm:cxn modelId="{EE41A254-8816-4A47-A8F8-127AD5CE1DD3}" type="presParOf" srcId="{003D5F71-A3F8-466C-83CE-252E95339A14}" destId="{209B6AA4-09CB-4BB4-A0EF-A3FFCDC61708}" srcOrd="2" destOrd="0" presId="urn:microsoft.com/office/officeart/2018/2/layout/IconLabelDescriptionList"/>
    <dgm:cxn modelId="{84A76B77-C130-4158-8B95-9217D6CCDE8C}" type="presParOf" srcId="{003D5F71-A3F8-466C-83CE-252E95339A14}" destId="{355E6888-2504-49EE-9BA3-2CB63664181E}" srcOrd="3" destOrd="0" presId="urn:microsoft.com/office/officeart/2018/2/layout/IconLabelDescriptionList"/>
    <dgm:cxn modelId="{45984AC2-C1FE-48AF-84E4-4F03CBE4BC5F}" type="presParOf" srcId="{003D5F71-A3F8-466C-83CE-252E95339A14}" destId="{D0DE392D-9081-4E68-BF29-1A5039DA0839}" srcOrd="4" destOrd="0" presId="urn:microsoft.com/office/officeart/2018/2/layout/IconLabelDescriptionList"/>
    <dgm:cxn modelId="{D5E20768-C099-4A7F-918C-3797D0DA2D48}" type="presParOf" srcId="{6E4FB977-81A1-47FC-8958-C8C4082B1F86}" destId="{3762F5EB-C107-4B5A-B63F-D4F51FF0860D}" srcOrd="1" destOrd="0" presId="urn:microsoft.com/office/officeart/2018/2/layout/IconLabelDescriptionList"/>
    <dgm:cxn modelId="{A64A6EB7-C592-4F6A-A5F8-08F77CC3E344}" type="presParOf" srcId="{6E4FB977-81A1-47FC-8958-C8C4082B1F86}" destId="{0D8784D2-4304-49D7-86DD-B50D937103B2}" srcOrd="2" destOrd="0" presId="urn:microsoft.com/office/officeart/2018/2/layout/IconLabelDescriptionList"/>
    <dgm:cxn modelId="{26C60F83-295A-465B-9B0C-962864E4527E}" type="presParOf" srcId="{0D8784D2-4304-49D7-86DD-B50D937103B2}" destId="{490A0578-7CB9-4B11-B7E7-A82E283BEA54}" srcOrd="0" destOrd="0" presId="urn:microsoft.com/office/officeart/2018/2/layout/IconLabelDescriptionList"/>
    <dgm:cxn modelId="{F0BEA769-4720-49F5-9C45-6F588021D002}" type="presParOf" srcId="{0D8784D2-4304-49D7-86DD-B50D937103B2}" destId="{3C0688AD-FDB5-41FC-8927-CF2415BE20F3}" srcOrd="1" destOrd="0" presId="urn:microsoft.com/office/officeart/2018/2/layout/IconLabelDescriptionList"/>
    <dgm:cxn modelId="{844B0D84-EE52-461C-898A-A6786A9E5482}" type="presParOf" srcId="{0D8784D2-4304-49D7-86DD-B50D937103B2}" destId="{6D6152B4-E637-411B-A516-8361FE147FE6}" srcOrd="2" destOrd="0" presId="urn:microsoft.com/office/officeart/2018/2/layout/IconLabelDescriptionList"/>
    <dgm:cxn modelId="{74FD23EA-9CCE-406D-8019-A9C88CFD2115}" type="presParOf" srcId="{0D8784D2-4304-49D7-86DD-B50D937103B2}" destId="{63FBCB03-81C0-44A2-8272-0DA818CE18DE}" srcOrd="3" destOrd="0" presId="urn:microsoft.com/office/officeart/2018/2/layout/IconLabelDescriptionList"/>
    <dgm:cxn modelId="{5B021595-735B-4D4F-B2F4-0A2C67846900}" type="presParOf" srcId="{0D8784D2-4304-49D7-86DD-B50D937103B2}" destId="{C8693D91-28D0-40F7-AFCA-B9C1975B351D}" srcOrd="4" destOrd="0" presId="urn:microsoft.com/office/officeart/2018/2/layout/IconLabelDescriptionList"/>
    <dgm:cxn modelId="{ACE8BDEB-BE1B-447B-B58E-98E366092B81}" type="presParOf" srcId="{6E4FB977-81A1-47FC-8958-C8C4082B1F86}" destId="{2FC0543D-B4A7-4F6C-8727-E10E3699203F}" srcOrd="3" destOrd="0" presId="urn:microsoft.com/office/officeart/2018/2/layout/IconLabelDescriptionList"/>
    <dgm:cxn modelId="{BB131BFC-FDF9-44BD-B718-3B720A8B7467}" type="presParOf" srcId="{6E4FB977-81A1-47FC-8958-C8C4082B1F86}" destId="{D225AA88-79E3-4A9F-BD0E-4CA4A1CEDFB3}" srcOrd="4" destOrd="0" presId="urn:microsoft.com/office/officeart/2018/2/layout/IconLabelDescriptionList"/>
    <dgm:cxn modelId="{9BA3AB45-5F1E-4640-832D-E4A24AF24562}" type="presParOf" srcId="{D225AA88-79E3-4A9F-BD0E-4CA4A1CEDFB3}" destId="{6133408D-6F27-4899-8A92-98B4D82D90C5}" srcOrd="0" destOrd="0" presId="urn:microsoft.com/office/officeart/2018/2/layout/IconLabelDescriptionList"/>
    <dgm:cxn modelId="{C7C449A7-DB3B-45FE-9E0E-E962318E2896}" type="presParOf" srcId="{D225AA88-79E3-4A9F-BD0E-4CA4A1CEDFB3}" destId="{EA8E3ACB-71FD-42DB-ABD8-F30F3A89D824}" srcOrd="1" destOrd="0" presId="urn:microsoft.com/office/officeart/2018/2/layout/IconLabelDescriptionList"/>
    <dgm:cxn modelId="{090E231A-1F63-4251-A435-1AA170E80110}" type="presParOf" srcId="{D225AA88-79E3-4A9F-BD0E-4CA4A1CEDFB3}" destId="{48835F85-1BE8-417E-BF7C-D1F875A952F3}" srcOrd="2" destOrd="0" presId="urn:microsoft.com/office/officeart/2018/2/layout/IconLabelDescriptionList"/>
    <dgm:cxn modelId="{A52F9187-1590-4929-8839-F3D416555938}" type="presParOf" srcId="{D225AA88-79E3-4A9F-BD0E-4CA4A1CEDFB3}" destId="{6DBACDE7-5A79-4303-8B31-490249F7A970}" srcOrd="3" destOrd="0" presId="urn:microsoft.com/office/officeart/2018/2/layout/IconLabelDescriptionList"/>
    <dgm:cxn modelId="{4E997051-8D24-4B0D-A432-66AA1E7049F3}" type="presParOf" srcId="{D225AA88-79E3-4A9F-BD0E-4CA4A1CEDFB3}" destId="{3BC44589-DF54-4176-8D8C-8EED308D71DF}" srcOrd="4" destOrd="0" presId="urn:microsoft.com/office/officeart/2018/2/layout/IconLabelDescriptionList"/>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D98F6B-8551-40C7-8CEE-40C13BE05BB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52675DE-BDBD-428F-A762-D2EB759F273E}">
      <dgm:prSet/>
      <dgm:spPr/>
      <dgm:t>
        <a:bodyPr/>
        <a:lstStyle/>
        <a:p>
          <a:r>
            <a:rPr lang="en-US" dirty="0"/>
            <a:t>Currently rated as an “7”</a:t>
          </a:r>
        </a:p>
      </dgm:t>
    </dgm:pt>
    <dgm:pt modelId="{C8984FF8-F22F-43B0-8EA9-C3F487092298}" type="parTrans" cxnId="{28857407-2595-46EF-9A7D-E46F4BF1D91D}">
      <dgm:prSet/>
      <dgm:spPr/>
      <dgm:t>
        <a:bodyPr/>
        <a:lstStyle/>
        <a:p>
          <a:endParaRPr lang="en-US"/>
        </a:p>
      </dgm:t>
    </dgm:pt>
    <dgm:pt modelId="{E1B45D07-D36A-44C0-B776-5FBD048B9DCC}" type="sibTrans" cxnId="{28857407-2595-46EF-9A7D-E46F4BF1D91D}">
      <dgm:prSet/>
      <dgm:spPr/>
      <dgm:t>
        <a:bodyPr/>
        <a:lstStyle/>
        <a:p>
          <a:endParaRPr lang="en-US"/>
        </a:p>
      </dgm:t>
    </dgm:pt>
    <dgm:pt modelId="{7DD62288-53E1-4922-ADBB-880928CD9DC3}">
      <dgm:prSet/>
      <dgm:spPr/>
      <dgm:t>
        <a:bodyPr/>
        <a:lstStyle/>
        <a:p>
          <a:r>
            <a:rPr lang="en-US" dirty="0"/>
            <a:t>Residents receive automatic 15% discount on flood policies, which results in:</a:t>
          </a:r>
        </a:p>
      </dgm:t>
    </dgm:pt>
    <dgm:pt modelId="{F13AAC87-36F5-4822-8D2C-84CFC8CFF70D}" type="parTrans" cxnId="{DF81D225-CA06-483B-A5A9-CDB9D7CB84A3}">
      <dgm:prSet/>
      <dgm:spPr/>
      <dgm:t>
        <a:bodyPr/>
        <a:lstStyle/>
        <a:p>
          <a:endParaRPr lang="en-US"/>
        </a:p>
      </dgm:t>
    </dgm:pt>
    <dgm:pt modelId="{4B1218A1-9631-4E88-BF18-18D55FA15E0A}" type="sibTrans" cxnId="{DF81D225-CA06-483B-A5A9-CDB9D7CB84A3}">
      <dgm:prSet/>
      <dgm:spPr/>
      <dgm:t>
        <a:bodyPr/>
        <a:lstStyle/>
        <a:p>
          <a:endParaRPr lang="en-US"/>
        </a:p>
      </dgm:t>
    </dgm:pt>
    <dgm:pt modelId="{B85A74A5-E49C-4C69-9456-65F1DF32CD53}">
      <dgm:prSet/>
      <dgm:spPr/>
      <dgm:t>
        <a:bodyPr/>
        <a:lstStyle/>
        <a:p>
          <a:r>
            <a:rPr lang="en-US" dirty="0"/>
            <a:t>-Average Savings of $$80 per policy</a:t>
          </a:r>
        </a:p>
      </dgm:t>
    </dgm:pt>
    <dgm:pt modelId="{8B58DEA2-9A24-4830-A660-430607C282F7}" type="parTrans" cxnId="{556DD212-2C5F-4165-873E-26802756F76C}">
      <dgm:prSet/>
      <dgm:spPr/>
      <dgm:t>
        <a:bodyPr/>
        <a:lstStyle/>
        <a:p>
          <a:endParaRPr lang="en-US"/>
        </a:p>
      </dgm:t>
    </dgm:pt>
    <dgm:pt modelId="{4A161D0A-E71E-4A9F-888E-616BFEA05804}" type="sibTrans" cxnId="{556DD212-2C5F-4165-873E-26802756F76C}">
      <dgm:prSet/>
      <dgm:spPr/>
      <dgm:t>
        <a:bodyPr/>
        <a:lstStyle/>
        <a:p>
          <a:endParaRPr lang="en-US"/>
        </a:p>
      </dgm:t>
    </dgm:pt>
    <dgm:pt modelId="{F955665D-C3B1-468C-AF14-70B818CFB8FA}">
      <dgm:prSet/>
      <dgm:spPr/>
      <dgm:t>
        <a:bodyPr/>
        <a:lstStyle/>
        <a:p>
          <a:r>
            <a:rPr lang="en-US" dirty="0"/>
            <a:t>-Average Savings of $800,125 Parish-wide</a:t>
          </a:r>
        </a:p>
      </dgm:t>
    </dgm:pt>
    <dgm:pt modelId="{5D09D222-2FF4-41DF-87D0-496D9FF595A0}" type="parTrans" cxnId="{757A3229-CE86-4538-98B4-B6787F3E92A8}">
      <dgm:prSet/>
      <dgm:spPr/>
      <dgm:t>
        <a:bodyPr/>
        <a:lstStyle/>
        <a:p>
          <a:endParaRPr lang="en-US"/>
        </a:p>
      </dgm:t>
    </dgm:pt>
    <dgm:pt modelId="{44DD297A-7292-4EC3-8B3D-24DE99B92AB0}" type="sibTrans" cxnId="{757A3229-CE86-4538-98B4-B6787F3E92A8}">
      <dgm:prSet/>
      <dgm:spPr/>
      <dgm:t>
        <a:bodyPr/>
        <a:lstStyle/>
        <a:p>
          <a:endParaRPr lang="en-US"/>
        </a:p>
      </dgm:t>
    </dgm:pt>
    <dgm:pt modelId="{46D46FE0-5BCB-49F1-AB0D-BED8345794D5}">
      <dgm:prSet custT="1"/>
      <dgm:spPr/>
      <dgm:t>
        <a:bodyPr/>
        <a:lstStyle/>
        <a:p>
          <a:r>
            <a:rPr lang="en-US" sz="2000" dirty="0"/>
            <a:t>5 Year recertification (on hold due to Federal Government)</a:t>
          </a:r>
        </a:p>
      </dgm:t>
    </dgm:pt>
    <dgm:pt modelId="{070B5E05-B185-4B09-B234-FE3C09D508C7}" type="parTrans" cxnId="{7F3C5831-4014-4E66-9107-CDC5B2F13BF5}">
      <dgm:prSet/>
      <dgm:spPr/>
      <dgm:t>
        <a:bodyPr/>
        <a:lstStyle/>
        <a:p>
          <a:endParaRPr lang="en-US"/>
        </a:p>
      </dgm:t>
    </dgm:pt>
    <dgm:pt modelId="{73381EA1-36D7-4C3F-89BB-A22E30773A35}" type="sibTrans" cxnId="{7F3C5831-4014-4E66-9107-CDC5B2F13BF5}">
      <dgm:prSet/>
      <dgm:spPr/>
      <dgm:t>
        <a:bodyPr/>
        <a:lstStyle/>
        <a:p>
          <a:endParaRPr lang="en-US"/>
        </a:p>
      </dgm:t>
    </dgm:pt>
    <dgm:pt modelId="{E837B1BB-5D9F-4CC7-894A-5AB7905C7B58}" type="pres">
      <dgm:prSet presAssocID="{34D98F6B-8551-40C7-8CEE-40C13BE05BBA}" presName="root" presStyleCnt="0">
        <dgm:presLayoutVars>
          <dgm:dir/>
          <dgm:resizeHandles val="exact"/>
        </dgm:presLayoutVars>
      </dgm:prSet>
      <dgm:spPr/>
    </dgm:pt>
    <dgm:pt modelId="{0F34CAD8-F898-423F-825E-1CF526200E03}" type="pres">
      <dgm:prSet presAssocID="{152675DE-BDBD-428F-A762-D2EB759F273E}" presName="compNode" presStyleCnt="0"/>
      <dgm:spPr/>
    </dgm:pt>
    <dgm:pt modelId="{D0BD821F-5AE9-4503-8033-D9E15A32FC81}" type="pres">
      <dgm:prSet presAssocID="{152675DE-BDBD-428F-A762-D2EB759F273E}" presName="bgRect" presStyleLbl="bgShp" presStyleIdx="0" presStyleCnt="2"/>
      <dgm:spPr>
        <a:solidFill>
          <a:schemeClr val="accent1">
            <a:lumMod val="40000"/>
            <a:lumOff val="60000"/>
          </a:schemeClr>
        </a:solidFill>
      </dgm:spPr>
    </dgm:pt>
    <dgm:pt modelId="{81122384-7AE0-43A2-BA9D-D1C22B250FAB}" type="pres">
      <dgm:prSet presAssocID="{152675DE-BDBD-428F-A762-D2EB759F273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ain"/>
        </a:ext>
      </dgm:extLst>
    </dgm:pt>
    <dgm:pt modelId="{D16FCAE3-F36F-42E9-9299-59409525D073}" type="pres">
      <dgm:prSet presAssocID="{152675DE-BDBD-428F-A762-D2EB759F273E}" presName="spaceRect" presStyleCnt="0"/>
      <dgm:spPr/>
    </dgm:pt>
    <dgm:pt modelId="{488FC83C-4F24-47CE-81B1-626698088D34}" type="pres">
      <dgm:prSet presAssocID="{152675DE-BDBD-428F-A762-D2EB759F273E}" presName="parTx" presStyleLbl="revTx" presStyleIdx="0" presStyleCnt="3">
        <dgm:presLayoutVars>
          <dgm:chMax val="0"/>
          <dgm:chPref val="0"/>
        </dgm:presLayoutVars>
      </dgm:prSet>
      <dgm:spPr/>
    </dgm:pt>
    <dgm:pt modelId="{7BD8E3B1-FCED-4EF2-A3E2-E0D3BAF841A5}" type="pres">
      <dgm:prSet presAssocID="{152675DE-BDBD-428F-A762-D2EB759F273E}" presName="desTx" presStyleLbl="revTx" presStyleIdx="1" presStyleCnt="3">
        <dgm:presLayoutVars/>
      </dgm:prSet>
      <dgm:spPr/>
    </dgm:pt>
    <dgm:pt modelId="{018CCD90-6FB2-4061-A0D5-9E0E15630627}" type="pres">
      <dgm:prSet presAssocID="{E1B45D07-D36A-44C0-B776-5FBD048B9DCC}" presName="sibTrans" presStyleCnt="0"/>
      <dgm:spPr/>
    </dgm:pt>
    <dgm:pt modelId="{C9CB3421-F823-4C1B-B146-FB5003E10C0F}" type="pres">
      <dgm:prSet presAssocID="{46D46FE0-5BCB-49F1-AB0D-BED8345794D5}" presName="compNode" presStyleCnt="0"/>
      <dgm:spPr/>
    </dgm:pt>
    <dgm:pt modelId="{B5E17175-E063-44E0-B570-E7C270F95680}" type="pres">
      <dgm:prSet presAssocID="{46D46FE0-5BCB-49F1-AB0D-BED8345794D5}" presName="bgRect" presStyleLbl="bgShp" presStyleIdx="1" presStyleCnt="2"/>
      <dgm:spPr/>
    </dgm:pt>
    <dgm:pt modelId="{B8D6D868-4956-4C63-B79F-F285B59098EE}" type="pres">
      <dgm:prSet presAssocID="{46D46FE0-5BCB-49F1-AB0D-BED8345794D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opwatch"/>
        </a:ext>
      </dgm:extLst>
    </dgm:pt>
    <dgm:pt modelId="{F9ABCEF5-48A5-4E39-B37E-D2B60B9D213A}" type="pres">
      <dgm:prSet presAssocID="{46D46FE0-5BCB-49F1-AB0D-BED8345794D5}" presName="spaceRect" presStyleCnt="0"/>
      <dgm:spPr/>
    </dgm:pt>
    <dgm:pt modelId="{54FBF185-5391-48DF-8A3A-B47DA198E927}" type="pres">
      <dgm:prSet presAssocID="{46D46FE0-5BCB-49F1-AB0D-BED8345794D5}" presName="parTx" presStyleLbl="revTx" presStyleIdx="2" presStyleCnt="3">
        <dgm:presLayoutVars>
          <dgm:chMax val="0"/>
          <dgm:chPref val="0"/>
        </dgm:presLayoutVars>
      </dgm:prSet>
      <dgm:spPr/>
    </dgm:pt>
  </dgm:ptLst>
  <dgm:cxnLst>
    <dgm:cxn modelId="{28857407-2595-46EF-9A7D-E46F4BF1D91D}" srcId="{34D98F6B-8551-40C7-8CEE-40C13BE05BBA}" destId="{152675DE-BDBD-428F-A762-D2EB759F273E}" srcOrd="0" destOrd="0" parTransId="{C8984FF8-F22F-43B0-8EA9-C3F487092298}" sibTransId="{E1B45D07-D36A-44C0-B776-5FBD048B9DCC}"/>
    <dgm:cxn modelId="{556DD212-2C5F-4165-873E-26802756F76C}" srcId="{7DD62288-53E1-4922-ADBB-880928CD9DC3}" destId="{B85A74A5-E49C-4C69-9456-65F1DF32CD53}" srcOrd="0" destOrd="0" parTransId="{8B58DEA2-9A24-4830-A660-430607C282F7}" sibTransId="{4A161D0A-E71E-4A9F-888E-616BFEA05804}"/>
    <dgm:cxn modelId="{BC50F21E-1892-4D09-B36D-A520A71F9188}" type="presOf" srcId="{7DD62288-53E1-4922-ADBB-880928CD9DC3}" destId="{7BD8E3B1-FCED-4EF2-A3E2-E0D3BAF841A5}" srcOrd="0" destOrd="0" presId="urn:microsoft.com/office/officeart/2018/2/layout/IconVerticalSolidList"/>
    <dgm:cxn modelId="{6580D322-2B28-4B38-9AD4-989436483E22}" type="presOf" srcId="{F955665D-C3B1-468C-AF14-70B818CFB8FA}" destId="{7BD8E3B1-FCED-4EF2-A3E2-E0D3BAF841A5}" srcOrd="0" destOrd="2" presId="urn:microsoft.com/office/officeart/2018/2/layout/IconVerticalSolidList"/>
    <dgm:cxn modelId="{DF81D225-CA06-483B-A5A9-CDB9D7CB84A3}" srcId="{152675DE-BDBD-428F-A762-D2EB759F273E}" destId="{7DD62288-53E1-4922-ADBB-880928CD9DC3}" srcOrd="0" destOrd="0" parTransId="{F13AAC87-36F5-4822-8D2C-84CFC8CFF70D}" sibTransId="{4B1218A1-9631-4E88-BF18-18D55FA15E0A}"/>
    <dgm:cxn modelId="{757A3229-CE86-4538-98B4-B6787F3E92A8}" srcId="{7DD62288-53E1-4922-ADBB-880928CD9DC3}" destId="{F955665D-C3B1-468C-AF14-70B818CFB8FA}" srcOrd="1" destOrd="0" parTransId="{5D09D222-2FF4-41DF-87D0-496D9FF595A0}" sibTransId="{44DD297A-7292-4EC3-8B3D-24DE99B92AB0}"/>
    <dgm:cxn modelId="{7F3C5831-4014-4E66-9107-CDC5B2F13BF5}" srcId="{34D98F6B-8551-40C7-8CEE-40C13BE05BBA}" destId="{46D46FE0-5BCB-49F1-AB0D-BED8345794D5}" srcOrd="1" destOrd="0" parTransId="{070B5E05-B185-4B09-B234-FE3C09D508C7}" sibTransId="{73381EA1-36D7-4C3F-89BB-A22E30773A35}"/>
    <dgm:cxn modelId="{6AF8A753-1DB3-4D8C-94BD-4B8DEEEEF0C9}" type="presOf" srcId="{B85A74A5-E49C-4C69-9456-65F1DF32CD53}" destId="{7BD8E3B1-FCED-4EF2-A3E2-E0D3BAF841A5}" srcOrd="0" destOrd="1" presId="urn:microsoft.com/office/officeart/2018/2/layout/IconVerticalSolidList"/>
    <dgm:cxn modelId="{75924AB0-3633-4201-9FF3-246366477DB9}" type="presOf" srcId="{152675DE-BDBD-428F-A762-D2EB759F273E}" destId="{488FC83C-4F24-47CE-81B1-626698088D34}" srcOrd="0" destOrd="0" presId="urn:microsoft.com/office/officeart/2018/2/layout/IconVerticalSolidList"/>
    <dgm:cxn modelId="{4CA317B3-EC89-4499-89FA-ADF81F4F6C18}" type="presOf" srcId="{34D98F6B-8551-40C7-8CEE-40C13BE05BBA}" destId="{E837B1BB-5D9F-4CC7-894A-5AB7905C7B58}" srcOrd="0" destOrd="0" presId="urn:microsoft.com/office/officeart/2018/2/layout/IconVerticalSolidList"/>
    <dgm:cxn modelId="{A339B2F8-F3BB-4740-BB71-C63FDB6AB963}" type="presOf" srcId="{46D46FE0-5BCB-49F1-AB0D-BED8345794D5}" destId="{54FBF185-5391-48DF-8A3A-B47DA198E927}" srcOrd="0" destOrd="0" presId="urn:microsoft.com/office/officeart/2018/2/layout/IconVerticalSolidList"/>
    <dgm:cxn modelId="{D9AC27DF-73ED-472F-9AD8-F77D35314B37}" type="presParOf" srcId="{E837B1BB-5D9F-4CC7-894A-5AB7905C7B58}" destId="{0F34CAD8-F898-423F-825E-1CF526200E03}" srcOrd="0" destOrd="0" presId="urn:microsoft.com/office/officeart/2018/2/layout/IconVerticalSolidList"/>
    <dgm:cxn modelId="{DAF4F570-65D7-4492-BBD5-51A6F31D9AD2}" type="presParOf" srcId="{0F34CAD8-F898-423F-825E-1CF526200E03}" destId="{D0BD821F-5AE9-4503-8033-D9E15A32FC81}" srcOrd="0" destOrd="0" presId="urn:microsoft.com/office/officeart/2018/2/layout/IconVerticalSolidList"/>
    <dgm:cxn modelId="{22A6692D-295C-45F3-9A9B-50FBD165E008}" type="presParOf" srcId="{0F34CAD8-F898-423F-825E-1CF526200E03}" destId="{81122384-7AE0-43A2-BA9D-D1C22B250FAB}" srcOrd="1" destOrd="0" presId="urn:microsoft.com/office/officeart/2018/2/layout/IconVerticalSolidList"/>
    <dgm:cxn modelId="{A8962377-BA3F-4ED1-8AED-B2CD0831CF98}" type="presParOf" srcId="{0F34CAD8-F898-423F-825E-1CF526200E03}" destId="{D16FCAE3-F36F-42E9-9299-59409525D073}" srcOrd="2" destOrd="0" presId="urn:microsoft.com/office/officeart/2018/2/layout/IconVerticalSolidList"/>
    <dgm:cxn modelId="{35385191-3504-49D6-996D-14963873826F}" type="presParOf" srcId="{0F34CAD8-F898-423F-825E-1CF526200E03}" destId="{488FC83C-4F24-47CE-81B1-626698088D34}" srcOrd="3" destOrd="0" presId="urn:microsoft.com/office/officeart/2018/2/layout/IconVerticalSolidList"/>
    <dgm:cxn modelId="{0EFB187D-7804-4300-9C1C-EACE404F2DD1}" type="presParOf" srcId="{0F34CAD8-F898-423F-825E-1CF526200E03}" destId="{7BD8E3B1-FCED-4EF2-A3E2-E0D3BAF841A5}" srcOrd="4" destOrd="0" presId="urn:microsoft.com/office/officeart/2018/2/layout/IconVerticalSolidList"/>
    <dgm:cxn modelId="{BEA50711-8B29-4277-A695-E7C55A6CFB26}" type="presParOf" srcId="{E837B1BB-5D9F-4CC7-894A-5AB7905C7B58}" destId="{018CCD90-6FB2-4061-A0D5-9E0E15630627}" srcOrd="1" destOrd="0" presId="urn:microsoft.com/office/officeart/2018/2/layout/IconVerticalSolidList"/>
    <dgm:cxn modelId="{BCB60C77-90A9-4FBA-9E74-E25C3462DF55}" type="presParOf" srcId="{E837B1BB-5D9F-4CC7-894A-5AB7905C7B58}" destId="{C9CB3421-F823-4C1B-B146-FB5003E10C0F}" srcOrd="2" destOrd="0" presId="urn:microsoft.com/office/officeart/2018/2/layout/IconVerticalSolidList"/>
    <dgm:cxn modelId="{B1F3354A-C2AA-4DD6-B48C-DC2226094943}" type="presParOf" srcId="{C9CB3421-F823-4C1B-B146-FB5003E10C0F}" destId="{B5E17175-E063-44E0-B570-E7C270F95680}" srcOrd="0" destOrd="0" presId="urn:microsoft.com/office/officeart/2018/2/layout/IconVerticalSolidList"/>
    <dgm:cxn modelId="{C1F80461-2F5F-4919-843A-6BE1F9E12D76}" type="presParOf" srcId="{C9CB3421-F823-4C1B-B146-FB5003E10C0F}" destId="{B8D6D868-4956-4C63-B79F-F285B59098EE}" srcOrd="1" destOrd="0" presId="urn:microsoft.com/office/officeart/2018/2/layout/IconVerticalSolidList"/>
    <dgm:cxn modelId="{FC621795-71B2-44C0-891B-B0A18058CEBB}" type="presParOf" srcId="{C9CB3421-F823-4C1B-B146-FB5003E10C0F}" destId="{F9ABCEF5-48A5-4E39-B37E-D2B60B9D213A}" srcOrd="2" destOrd="0" presId="urn:microsoft.com/office/officeart/2018/2/layout/IconVerticalSolidList"/>
    <dgm:cxn modelId="{27F1F07F-4252-432F-9C4F-876D7DF199D1}" type="presParOf" srcId="{C9CB3421-F823-4C1B-B146-FB5003E10C0F}" destId="{54FBF185-5391-48DF-8A3A-B47DA198E92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DEC0CB-6E38-4778-8CE4-30DC5D705BF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496A2B2-C20E-432D-A399-D3CE4C509BD4}">
      <dgm:prSet/>
      <dgm:spPr/>
      <dgm:t>
        <a:bodyPr/>
        <a:lstStyle/>
        <a:p>
          <a:pPr>
            <a:lnSpc>
              <a:spcPct val="100000"/>
            </a:lnSpc>
          </a:pPr>
          <a:r>
            <a:rPr lang="en-US" dirty="0"/>
            <a:t>An additional height requirement above BFE that provides a margin of safety against extraordinary or unknown risks usually ranges from 1 to 3 feet </a:t>
          </a:r>
        </a:p>
      </dgm:t>
    </dgm:pt>
    <dgm:pt modelId="{A6A68A32-10D1-47FF-9BC6-2CE2B5FE7E23}" type="parTrans" cxnId="{276FFEBC-7432-41E8-811B-9B1583765802}">
      <dgm:prSet/>
      <dgm:spPr/>
      <dgm:t>
        <a:bodyPr/>
        <a:lstStyle/>
        <a:p>
          <a:endParaRPr lang="en-US"/>
        </a:p>
      </dgm:t>
    </dgm:pt>
    <dgm:pt modelId="{36917612-AEA6-47CB-B5FE-753BF859DA7E}" type="sibTrans" cxnId="{276FFEBC-7432-41E8-811B-9B1583765802}">
      <dgm:prSet/>
      <dgm:spPr/>
      <dgm:t>
        <a:bodyPr/>
        <a:lstStyle/>
        <a:p>
          <a:endParaRPr lang="en-US"/>
        </a:p>
      </dgm:t>
    </dgm:pt>
    <dgm:pt modelId="{F117F93F-11F7-4DB1-A263-A1AA3BA2F5A4}">
      <dgm:prSet/>
      <dgm:spPr/>
      <dgm:t>
        <a:bodyPr/>
        <a:lstStyle/>
        <a:p>
          <a:pPr>
            <a:lnSpc>
              <a:spcPct val="100000"/>
            </a:lnSpc>
          </a:pPr>
          <a:r>
            <a:rPr lang="en-US" dirty="0"/>
            <a:t>Ascension Parish currently has a 2 foot of Freeboard in it’s Flood Damage Prevention Ordinance (adopted 2019)</a:t>
          </a:r>
        </a:p>
      </dgm:t>
    </dgm:pt>
    <dgm:pt modelId="{E847C45B-AC9F-4CA0-B6ED-230FD5303336}" type="parTrans" cxnId="{B3B3600A-C4CD-4C7F-A10E-FD146520BDA1}">
      <dgm:prSet/>
      <dgm:spPr/>
      <dgm:t>
        <a:bodyPr/>
        <a:lstStyle/>
        <a:p>
          <a:endParaRPr lang="en-US"/>
        </a:p>
      </dgm:t>
    </dgm:pt>
    <dgm:pt modelId="{CAFE1402-F4CF-4834-AC3A-A41390318237}" type="sibTrans" cxnId="{B3B3600A-C4CD-4C7F-A10E-FD146520BDA1}">
      <dgm:prSet/>
      <dgm:spPr/>
      <dgm:t>
        <a:bodyPr/>
        <a:lstStyle/>
        <a:p>
          <a:endParaRPr lang="en-US"/>
        </a:p>
      </dgm:t>
    </dgm:pt>
    <dgm:pt modelId="{193CEB83-84AA-49A9-9221-AF00125F9D13}">
      <dgm:prSet/>
      <dgm:spPr/>
      <dgm:t>
        <a:bodyPr/>
        <a:lstStyle/>
        <a:p>
          <a:pPr>
            <a:lnSpc>
              <a:spcPct val="100000"/>
            </a:lnSpc>
          </a:pPr>
          <a:r>
            <a:rPr lang="en-US" dirty="0"/>
            <a:t>A 2’ Freeboard results in an average savings of 46% percent on a flood insurance policy, compared to a structure built at BFE</a:t>
          </a:r>
        </a:p>
      </dgm:t>
    </dgm:pt>
    <dgm:pt modelId="{A5623E30-0BC4-4705-80F3-03233991E5E5}" type="parTrans" cxnId="{CCED92B4-7F03-41EE-8BF4-61811CB01E31}">
      <dgm:prSet/>
      <dgm:spPr/>
      <dgm:t>
        <a:bodyPr/>
        <a:lstStyle/>
        <a:p>
          <a:endParaRPr lang="en-US"/>
        </a:p>
      </dgm:t>
    </dgm:pt>
    <dgm:pt modelId="{9EDE77FB-BE69-49A0-8A46-4BE6DE6CA7F6}" type="sibTrans" cxnId="{CCED92B4-7F03-41EE-8BF4-61811CB01E31}">
      <dgm:prSet/>
      <dgm:spPr/>
      <dgm:t>
        <a:bodyPr/>
        <a:lstStyle/>
        <a:p>
          <a:endParaRPr lang="en-US"/>
        </a:p>
      </dgm:t>
    </dgm:pt>
    <dgm:pt modelId="{6DC9E2E6-2D1D-475A-BF56-1DB7394CCF60}" type="pres">
      <dgm:prSet presAssocID="{7ADEC0CB-6E38-4778-8CE4-30DC5D705BF6}" presName="root" presStyleCnt="0">
        <dgm:presLayoutVars>
          <dgm:dir/>
          <dgm:resizeHandles val="exact"/>
        </dgm:presLayoutVars>
      </dgm:prSet>
      <dgm:spPr/>
    </dgm:pt>
    <dgm:pt modelId="{36114D1C-A827-464D-A370-1AEF3A3BF8FD}" type="pres">
      <dgm:prSet presAssocID="{7496A2B2-C20E-432D-A399-D3CE4C509BD4}" presName="compNode" presStyleCnt="0"/>
      <dgm:spPr/>
    </dgm:pt>
    <dgm:pt modelId="{A17ACE5A-3A5D-4006-8099-34B3247AC55E}" type="pres">
      <dgm:prSet presAssocID="{7496A2B2-C20E-432D-A399-D3CE4C509BD4}" presName="bgRect" presStyleLbl="bgShp" presStyleIdx="0" presStyleCnt="3" custLinFactNeighborY="-14718"/>
      <dgm:spPr/>
    </dgm:pt>
    <dgm:pt modelId="{F85C551A-9BDD-40FD-88C3-8C1819EEDC37}" type="pres">
      <dgm:prSet presAssocID="{7496A2B2-C20E-432D-A399-D3CE4C509BD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peed Bump"/>
        </a:ext>
      </dgm:extLst>
    </dgm:pt>
    <dgm:pt modelId="{00E1995C-3016-4CCC-8A73-28379901F059}" type="pres">
      <dgm:prSet presAssocID="{7496A2B2-C20E-432D-A399-D3CE4C509BD4}" presName="spaceRect" presStyleCnt="0"/>
      <dgm:spPr/>
    </dgm:pt>
    <dgm:pt modelId="{6BDF8AA4-2B80-4A5C-9804-DCE9DD2C266C}" type="pres">
      <dgm:prSet presAssocID="{7496A2B2-C20E-432D-A399-D3CE4C509BD4}" presName="parTx" presStyleLbl="revTx" presStyleIdx="0" presStyleCnt="3">
        <dgm:presLayoutVars>
          <dgm:chMax val="0"/>
          <dgm:chPref val="0"/>
        </dgm:presLayoutVars>
      </dgm:prSet>
      <dgm:spPr/>
    </dgm:pt>
    <dgm:pt modelId="{1A1CD1B2-C4AF-4D9A-8B21-2950B164F624}" type="pres">
      <dgm:prSet presAssocID="{36917612-AEA6-47CB-B5FE-753BF859DA7E}" presName="sibTrans" presStyleCnt="0"/>
      <dgm:spPr/>
    </dgm:pt>
    <dgm:pt modelId="{FF39E666-2669-4D66-BF6B-1CBB3350DFF4}" type="pres">
      <dgm:prSet presAssocID="{F117F93F-11F7-4DB1-A263-A1AA3BA2F5A4}" presName="compNode" presStyleCnt="0"/>
      <dgm:spPr/>
    </dgm:pt>
    <dgm:pt modelId="{8724150B-A64E-4244-ADAB-C059DD81C208}" type="pres">
      <dgm:prSet presAssocID="{F117F93F-11F7-4DB1-A263-A1AA3BA2F5A4}" presName="bgRect" presStyleLbl="bgShp" presStyleIdx="1" presStyleCnt="3"/>
      <dgm:spPr/>
    </dgm:pt>
    <dgm:pt modelId="{305C2DFD-16C8-460D-8976-FC5FAA46F1CB}" type="pres">
      <dgm:prSet presAssocID="{F117F93F-11F7-4DB1-A263-A1AA3BA2F5A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choolhouse"/>
        </a:ext>
      </dgm:extLst>
    </dgm:pt>
    <dgm:pt modelId="{4D220CFE-6151-4B56-BDBD-380FD16C0361}" type="pres">
      <dgm:prSet presAssocID="{F117F93F-11F7-4DB1-A263-A1AA3BA2F5A4}" presName="spaceRect" presStyleCnt="0"/>
      <dgm:spPr/>
    </dgm:pt>
    <dgm:pt modelId="{2AB4653D-8204-4CDB-8BF6-ADC86312E9ED}" type="pres">
      <dgm:prSet presAssocID="{F117F93F-11F7-4DB1-A263-A1AA3BA2F5A4}" presName="parTx" presStyleLbl="revTx" presStyleIdx="1" presStyleCnt="3">
        <dgm:presLayoutVars>
          <dgm:chMax val="0"/>
          <dgm:chPref val="0"/>
        </dgm:presLayoutVars>
      </dgm:prSet>
      <dgm:spPr/>
    </dgm:pt>
    <dgm:pt modelId="{298EC5C1-1F17-490D-ABFC-8606A0A7AEC9}" type="pres">
      <dgm:prSet presAssocID="{CAFE1402-F4CF-4834-AC3A-A41390318237}" presName="sibTrans" presStyleCnt="0"/>
      <dgm:spPr/>
    </dgm:pt>
    <dgm:pt modelId="{05FED298-8AF6-48AE-AB73-69A26302E584}" type="pres">
      <dgm:prSet presAssocID="{193CEB83-84AA-49A9-9221-AF00125F9D13}" presName="compNode" presStyleCnt="0"/>
      <dgm:spPr/>
    </dgm:pt>
    <dgm:pt modelId="{68AEEC28-9347-4F52-AEE7-339E69DCA814}" type="pres">
      <dgm:prSet presAssocID="{193CEB83-84AA-49A9-9221-AF00125F9D13}" presName="bgRect" presStyleLbl="bgShp" presStyleIdx="2" presStyleCnt="3"/>
      <dgm:spPr/>
    </dgm:pt>
    <dgm:pt modelId="{C312E160-20A2-4DAC-B6B3-93A5A28AA6B6}" type="pres">
      <dgm:prSet presAssocID="{193CEB83-84AA-49A9-9221-AF00125F9D1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llar"/>
        </a:ext>
      </dgm:extLst>
    </dgm:pt>
    <dgm:pt modelId="{EE614187-C700-4028-B2B9-F4E4BA74384A}" type="pres">
      <dgm:prSet presAssocID="{193CEB83-84AA-49A9-9221-AF00125F9D13}" presName="spaceRect" presStyleCnt="0"/>
      <dgm:spPr/>
    </dgm:pt>
    <dgm:pt modelId="{129CE032-239B-4EFF-A8DB-76077E652A73}" type="pres">
      <dgm:prSet presAssocID="{193CEB83-84AA-49A9-9221-AF00125F9D13}" presName="parTx" presStyleLbl="revTx" presStyleIdx="2" presStyleCnt="3">
        <dgm:presLayoutVars>
          <dgm:chMax val="0"/>
          <dgm:chPref val="0"/>
        </dgm:presLayoutVars>
      </dgm:prSet>
      <dgm:spPr/>
    </dgm:pt>
  </dgm:ptLst>
  <dgm:cxnLst>
    <dgm:cxn modelId="{B3B3600A-C4CD-4C7F-A10E-FD146520BDA1}" srcId="{7ADEC0CB-6E38-4778-8CE4-30DC5D705BF6}" destId="{F117F93F-11F7-4DB1-A263-A1AA3BA2F5A4}" srcOrd="1" destOrd="0" parTransId="{E847C45B-AC9F-4CA0-B6ED-230FD5303336}" sibTransId="{CAFE1402-F4CF-4834-AC3A-A41390318237}"/>
    <dgm:cxn modelId="{9FD91512-5BD0-42A4-9AAC-472DA30E931C}" type="presOf" srcId="{F117F93F-11F7-4DB1-A263-A1AA3BA2F5A4}" destId="{2AB4653D-8204-4CDB-8BF6-ADC86312E9ED}" srcOrd="0" destOrd="0" presId="urn:microsoft.com/office/officeart/2018/2/layout/IconVerticalSolidList"/>
    <dgm:cxn modelId="{A3668B19-8E0F-4DF1-BE9A-0F40C36C6C16}" type="presOf" srcId="{7496A2B2-C20E-432D-A399-D3CE4C509BD4}" destId="{6BDF8AA4-2B80-4A5C-9804-DCE9DD2C266C}" srcOrd="0" destOrd="0" presId="urn:microsoft.com/office/officeart/2018/2/layout/IconVerticalSolidList"/>
    <dgm:cxn modelId="{7AF9DF87-F762-480B-9B17-0F686CF9ADFC}" type="presOf" srcId="{7ADEC0CB-6E38-4778-8CE4-30DC5D705BF6}" destId="{6DC9E2E6-2D1D-475A-BF56-1DB7394CCF60}" srcOrd="0" destOrd="0" presId="urn:microsoft.com/office/officeart/2018/2/layout/IconVerticalSolidList"/>
    <dgm:cxn modelId="{CCED92B4-7F03-41EE-8BF4-61811CB01E31}" srcId="{7ADEC0CB-6E38-4778-8CE4-30DC5D705BF6}" destId="{193CEB83-84AA-49A9-9221-AF00125F9D13}" srcOrd="2" destOrd="0" parTransId="{A5623E30-0BC4-4705-80F3-03233991E5E5}" sibTransId="{9EDE77FB-BE69-49A0-8A46-4BE6DE6CA7F6}"/>
    <dgm:cxn modelId="{276FFEBC-7432-41E8-811B-9B1583765802}" srcId="{7ADEC0CB-6E38-4778-8CE4-30DC5D705BF6}" destId="{7496A2B2-C20E-432D-A399-D3CE4C509BD4}" srcOrd="0" destOrd="0" parTransId="{A6A68A32-10D1-47FF-9BC6-2CE2B5FE7E23}" sibTransId="{36917612-AEA6-47CB-B5FE-753BF859DA7E}"/>
    <dgm:cxn modelId="{3F2164D3-9694-4137-A6E0-A47DE769B23D}" type="presOf" srcId="{193CEB83-84AA-49A9-9221-AF00125F9D13}" destId="{129CE032-239B-4EFF-A8DB-76077E652A73}" srcOrd="0" destOrd="0" presId="urn:microsoft.com/office/officeart/2018/2/layout/IconVerticalSolidList"/>
    <dgm:cxn modelId="{6F4D6056-F281-4D36-AE8E-7BFD30C3F7BC}" type="presParOf" srcId="{6DC9E2E6-2D1D-475A-BF56-1DB7394CCF60}" destId="{36114D1C-A827-464D-A370-1AEF3A3BF8FD}" srcOrd="0" destOrd="0" presId="urn:microsoft.com/office/officeart/2018/2/layout/IconVerticalSolidList"/>
    <dgm:cxn modelId="{60477FA2-3FD1-4836-81AD-65F334437451}" type="presParOf" srcId="{36114D1C-A827-464D-A370-1AEF3A3BF8FD}" destId="{A17ACE5A-3A5D-4006-8099-34B3247AC55E}" srcOrd="0" destOrd="0" presId="urn:microsoft.com/office/officeart/2018/2/layout/IconVerticalSolidList"/>
    <dgm:cxn modelId="{84741919-8C7F-42CF-9FAE-C8F475B2054C}" type="presParOf" srcId="{36114D1C-A827-464D-A370-1AEF3A3BF8FD}" destId="{F85C551A-9BDD-40FD-88C3-8C1819EEDC37}" srcOrd="1" destOrd="0" presId="urn:microsoft.com/office/officeart/2018/2/layout/IconVerticalSolidList"/>
    <dgm:cxn modelId="{948DF64A-934A-401E-9887-330322A5FB67}" type="presParOf" srcId="{36114D1C-A827-464D-A370-1AEF3A3BF8FD}" destId="{00E1995C-3016-4CCC-8A73-28379901F059}" srcOrd="2" destOrd="0" presId="urn:microsoft.com/office/officeart/2018/2/layout/IconVerticalSolidList"/>
    <dgm:cxn modelId="{6AB48214-A715-40AC-A0B3-89E6BCE5E780}" type="presParOf" srcId="{36114D1C-A827-464D-A370-1AEF3A3BF8FD}" destId="{6BDF8AA4-2B80-4A5C-9804-DCE9DD2C266C}" srcOrd="3" destOrd="0" presId="urn:microsoft.com/office/officeart/2018/2/layout/IconVerticalSolidList"/>
    <dgm:cxn modelId="{B862B029-1800-4D34-B6E8-80758510AA16}" type="presParOf" srcId="{6DC9E2E6-2D1D-475A-BF56-1DB7394CCF60}" destId="{1A1CD1B2-C4AF-4D9A-8B21-2950B164F624}" srcOrd="1" destOrd="0" presId="urn:microsoft.com/office/officeart/2018/2/layout/IconVerticalSolidList"/>
    <dgm:cxn modelId="{48879DA1-29C9-4045-AE66-F02AC7789ABF}" type="presParOf" srcId="{6DC9E2E6-2D1D-475A-BF56-1DB7394CCF60}" destId="{FF39E666-2669-4D66-BF6B-1CBB3350DFF4}" srcOrd="2" destOrd="0" presId="urn:microsoft.com/office/officeart/2018/2/layout/IconVerticalSolidList"/>
    <dgm:cxn modelId="{CF71C015-06EC-41D1-BFF1-45A152ED9764}" type="presParOf" srcId="{FF39E666-2669-4D66-BF6B-1CBB3350DFF4}" destId="{8724150B-A64E-4244-ADAB-C059DD81C208}" srcOrd="0" destOrd="0" presId="urn:microsoft.com/office/officeart/2018/2/layout/IconVerticalSolidList"/>
    <dgm:cxn modelId="{43E83748-7670-4273-9C54-D16887E066C3}" type="presParOf" srcId="{FF39E666-2669-4D66-BF6B-1CBB3350DFF4}" destId="{305C2DFD-16C8-460D-8976-FC5FAA46F1CB}" srcOrd="1" destOrd="0" presId="urn:microsoft.com/office/officeart/2018/2/layout/IconVerticalSolidList"/>
    <dgm:cxn modelId="{74B3ACEF-39F6-4795-8389-EC16D4D74E31}" type="presParOf" srcId="{FF39E666-2669-4D66-BF6B-1CBB3350DFF4}" destId="{4D220CFE-6151-4B56-BDBD-380FD16C0361}" srcOrd="2" destOrd="0" presId="urn:microsoft.com/office/officeart/2018/2/layout/IconVerticalSolidList"/>
    <dgm:cxn modelId="{C07124D9-70A7-491C-AFA6-9083D868340A}" type="presParOf" srcId="{FF39E666-2669-4D66-BF6B-1CBB3350DFF4}" destId="{2AB4653D-8204-4CDB-8BF6-ADC86312E9ED}" srcOrd="3" destOrd="0" presId="urn:microsoft.com/office/officeart/2018/2/layout/IconVerticalSolidList"/>
    <dgm:cxn modelId="{7E67DD90-F630-400E-BAC2-981AB8AB9804}" type="presParOf" srcId="{6DC9E2E6-2D1D-475A-BF56-1DB7394CCF60}" destId="{298EC5C1-1F17-490D-ABFC-8606A0A7AEC9}" srcOrd="3" destOrd="0" presId="urn:microsoft.com/office/officeart/2018/2/layout/IconVerticalSolidList"/>
    <dgm:cxn modelId="{6ECE817A-BF04-4F54-8B58-D82B1884F379}" type="presParOf" srcId="{6DC9E2E6-2D1D-475A-BF56-1DB7394CCF60}" destId="{05FED298-8AF6-48AE-AB73-69A26302E584}" srcOrd="4" destOrd="0" presId="urn:microsoft.com/office/officeart/2018/2/layout/IconVerticalSolidList"/>
    <dgm:cxn modelId="{7DF8722A-D104-4F63-BAA3-94DC6C6F291D}" type="presParOf" srcId="{05FED298-8AF6-48AE-AB73-69A26302E584}" destId="{68AEEC28-9347-4F52-AEE7-339E69DCA814}" srcOrd="0" destOrd="0" presId="urn:microsoft.com/office/officeart/2018/2/layout/IconVerticalSolidList"/>
    <dgm:cxn modelId="{E9C9BCF3-B2BB-48F4-8464-B5D6FA8F0269}" type="presParOf" srcId="{05FED298-8AF6-48AE-AB73-69A26302E584}" destId="{C312E160-20A2-4DAC-B6B3-93A5A28AA6B6}" srcOrd="1" destOrd="0" presId="urn:microsoft.com/office/officeart/2018/2/layout/IconVerticalSolidList"/>
    <dgm:cxn modelId="{2B37F223-46BB-4258-AB00-8193B7924DEC}" type="presParOf" srcId="{05FED298-8AF6-48AE-AB73-69A26302E584}" destId="{EE614187-C700-4028-B2B9-F4E4BA74384A}" srcOrd="2" destOrd="0" presId="urn:microsoft.com/office/officeart/2018/2/layout/IconVerticalSolidList"/>
    <dgm:cxn modelId="{416A0B8D-6F24-4A1C-A605-B66B66954325}" type="presParOf" srcId="{05FED298-8AF6-48AE-AB73-69A26302E584}" destId="{129CE032-239B-4EFF-A8DB-76077E652A7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880234B-E6F4-43D4-9641-EAC6E0103A3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47F19639-EEAC-456F-85AD-118EE73EA5D3}">
      <dgm:prSet/>
      <dgm:spPr/>
      <dgm:t>
        <a:bodyPr/>
        <a:lstStyle/>
        <a:p>
          <a:r>
            <a:rPr lang="en-US" dirty="0"/>
            <a:t>Benefits of Freeboard to Ascension Parish </a:t>
          </a:r>
        </a:p>
      </dgm:t>
    </dgm:pt>
    <dgm:pt modelId="{B700493C-8746-4B52-BE33-6025BB41646F}" type="parTrans" cxnId="{ED9264F5-B932-46E6-9E00-9CF266988E60}">
      <dgm:prSet/>
      <dgm:spPr/>
      <dgm:t>
        <a:bodyPr/>
        <a:lstStyle/>
        <a:p>
          <a:endParaRPr lang="en-US"/>
        </a:p>
      </dgm:t>
    </dgm:pt>
    <dgm:pt modelId="{6687F656-CA04-441B-A374-FFA824AF22C5}" type="sibTrans" cxnId="{ED9264F5-B932-46E6-9E00-9CF266988E60}">
      <dgm:prSet/>
      <dgm:spPr/>
      <dgm:t>
        <a:bodyPr/>
        <a:lstStyle/>
        <a:p>
          <a:endParaRPr lang="en-US"/>
        </a:p>
      </dgm:t>
    </dgm:pt>
    <dgm:pt modelId="{F1A4A753-0DA2-4C81-AF69-64A7086F03B2}">
      <dgm:prSet/>
      <dgm:spPr/>
      <dgm:t>
        <a:bodyPr/>
        <a:lstStyle/>
        <a:p>
          <a:r>
            <a:rPr lang="en-US" dirty="0"/>
            <a:t>Keep in mind that an event greater than a 100-yr storm can  occur at any time and having freeboard is just a little bit of extra “insurance” in ensuring that our residents and their homes and property are safe and protected.</a:t>
          </a:r>
        </a:p>
      </dgm:t>
    </dgm:pt>
    <dgm:pt modelId="{E9CA0F65-D27C-4CA6-9647-DE4DC006851C}" type="parTrans" cxnId="{C429556D-3DFA-4B17-8D7B-43B81340F6F2}">
      <dgm:prSet/>
      <dgm:spPr/>
      <dgm:t>
        <a:bodyPr/>
        <a:lstStyle/>
        <a:p>
          <a:endParaRPr lang="en-US"/>
        </a:p>
      </dgm:t>
    </dgm:pt>
    <dgm:pt modelId="{D9315FE4-38B6-437E-B8D1-E3A0EB99EB25}" type="sibTrans" cxnId="{C429556D-3DFA-4B17-8D7B-43B81340F6F2}">
      <dgm:prSet/>
      <dgm:spPr/>
      <dgm:t>
        <a:bodyPr/>
        <a:lstStyle/>
        <a:p>
          <a:endParaRPr lang="en-US"/>
        </a:p>
      </dgm:t>
    </dgm:pt>
    <dgm:pt modelId="{5BF9C5B8-67E4-4D20-B323-167ADA89BE48}" type="pres">
      <dgm:prSet presAssocID="{6880234B-E6F4-43D4-9641-EAC6E0103A30}" presName="hierChild1" presStyleCnt="0">
        <dgm:presLayoutVars>
          <dgm:chPref val="1"/>
          <dgm:dir/>
          <dgm:animOne val="branch"/>
          <dgm:animLvl val="lvl"/>
          <dgm:resizeHandles/>
        </dgm:presLayoutVars>
      </dgm:prSet>
      <dgm:spPr/>
    </dgm:pt>
    <dgm:pt modelId="{83D74E67-040B-4432-BBB9-849F84933F0A}" type="pres">
      <dgm:prSet presAssocID="{47F19639-EEAC-456F-85AD-118EE73EA5D3}" presName="hierRoot1" presStyleCnt="0"/>
      <dgm:spPr/>
    </dgm:pt>
    <dgm:pt modelId="{E13F9DE7-B4E7-4933-B330-89C5F5B10221}" type="pres">
      <dgm:prSet presAssocID="{47F19639-EEAC-456F-85AD-118EE73EA5D3}" presName="composite" presStyleCnt="0"/>
      <dgm:spPr/>
    </dgm:pt>
    <dgm:pt modelId="{68261E8F-17D8-42CA-A98C-82A305B3CA29}" type="pres">
      <dgm:prSet presAssocID="{47F19639-EEAC-456F-85AD-118EE73EA5D3}" presName="background" presStyleLbl="node0" presStyleIdx="0" presStyleCnt="2"/>
      <dgm:spPr/>
    </dgm:pt>
    <dgm:pt modelId="{F1F31516-C6BE-44E2-8747-5B9620218A71}" type="pres">
      <dgm:prSet presAssocID="{47F19639-EEAC-456F-85AD-118EE73EA5D3}" presName="text" presStyleLbl="fgAcc0" presStyleIdx="0" presStyleCnt="2">
        <dgm:presLayoutVars>
          <dgm:chPref val="3"/>
        </dgm:presLayoutVars>
      </dgm:prSet>
      <dgm:spPr/>
    </dgm:pt>
    <dgm:pt modelId="{4449567A-00ED-479B-BB1F-67532D59BD84}" type="pres">
      <dgm:prSet presAssocID="{47F19639-EEAC-456F-85AD-118EE73EA5D3}" presName="hierChild2" presStyleCnt="0"/>
      <dgm:spPr/>
    </dgm:pt>
    <dgm:pt modelId="{84CE5F9A-4E7A-4940-AFE6-F2EF9583AAEC}" type="pres">
      <dgm:prSet presAssocID="{F1A4A753-0DA2-4C81-AF69-64A7086F03B2}" presName="hierRoot1" presStyleCnt="0"/>
      <dgm:spPr/>
    </dgm:pt>
    <dgm:pt modelId="{21457455-5F1F-4889-B67B-D33BD0BFE007}" type="pres">
      <dgm:prSet presAssocID="{F1A4A753-0DA2-4C81-AF69-64A7086F03B2}" presName="composite" presStyleCnt="0"/>
      <dgm:spPr/>
    </dgm:pt>
    <dgm:pt modelId="{8DB17959-8E7A-4AA0-9037-E67DA1CA08CD}" type="pres">
      <dgm:prSet presAssocID="{F1A4A753-0DA2-4C81-AF69-64A7086F03B2}" presName="background" presStyleLbl="node0" presStyleIdx="1" presStyleCnt="2"/>
      <dgm:spPr/>
    </dgm:pt>
    <dgm:pt modelId="{8ADA60DE-6FAB-41B6-875C-D3FD56503B02}" type="pres">
      <dgm:prSet presAssocID="{F1A4A753-0DA2-4C81-AF69-64A7086F03B2}" presName="text" presStyleLbl="fgAcc0" presStyleIdx="1" presStyleCnt="2">
        <dgm:presLayoutVars>
          <dgm:chPref val="3"/>
        </dgm:presLayoutVars>
      </dgm:prSet>
      <dgm:spPr/>
    </dgm:pt>
    <dgm:pt modelId="{DB667FF9-8A11-488F-940F-0D458E104DC9}" type="pres">
      <dgm:prSet presAssocID="{F1A4A753-0DA2-4C81-AF69-64A7086F03B2}" presName="hierChild2" presStyleCnt="0"/>
      <dgm:spPr/>
    </dgm:pt>
  </dgm:ptLst>
  <dgm:cxnLst>
    <dgm:cxn modelId="{58984C5B-6671-456B-8C98-8DAC0347A72D}" type="presOf" srcId="{6880234B-E6F4-43D4-9641-EAC6E0103A30}" destId="{5BF9C5B8-67E4-4D20-B323-167ADA89BE48}" srcOrd="0" destOrd="0" presId="urn:microsoft.com/office/officeart/2005/8/layout/hierarchy1"/>
    <dgm:cxn modelId="{C429556D-3DFA-4B17-8D7B-43B81340F6F2}" srcId="{6880234B-E6F4-43D4-9641-EAC6E0103A30}" destId="{F1A4A753-0DA2-4C81-AF69-64A7086F03B2}" srcOrd="1" destOrd="0" parTransId="{E9CA0F65-D27C-4CA6-9647-DE4DC006851C}" sibTransId="{D9315FE4-38B6-437E-B8D1-E3A0EB99EB25}"/>
    <dgm:cxn modelId="{ADA0F484-F88B-4F96-8A29-5323D758C0D3}" type="presOf" srcId="{47F19639-EEAC-456F-85AD-118EE73EA5D3}" destId="{F1F31516-C6BE-44E2-8747-5B9620218A71}" srcOrd="0" destOrd="0" presId="urn:microsoft.com/office/officeart/2005/8/layout/hierarchy1"/>
    <dgm:cxn modelId="{F6DB0DCC-EF78-4B37-A5B6-42B3A072D2BD}" type="presOf" srcId="{F1A4A753-0DA2-4C81-AF69-64A7086F03B2}" destId="{8ADA60DE-6FAB-41B6-875C-D3FD56503B02}" srcOrd="0" destOrd="0" presId="urn:microsoft.com/office/officeart/2005/8/layout/hierarchy1"/>
    <dgm:cxn modelId="{ED9264F5-B932-46E6-9E00-9CF266988E60}" srcId="{6880234B-E6F4-43D4-9641-EAC6E0103A30}" destId="{47F19639-EEAC-456F-85AD-118EE73EA5D3}" srcOrd="0" destOrd="0" parTransId="{B700493C-8746-4B52-BE33-6025BB41646F}" sibTransId="{6687F656-CA04-441B-A374-FFA824AF22C5}"/>
    <dgm:cxn modelId="{3D5CE84E-C437-40A1-BA41-8DC481E34E7E}" type="presParOf" srcId="{5BF9C5B8-67E4-4D20-B323-167ADA89BE48}" destId="{83D74E67-040B-4432-BBB9-849F84933F0A}" srcOrd="0" destOrd="0" presId="urn:microsoft.com/office/officeart/2005/8/layout/hierarchy1"/>
    <dgm:cxn modelId="{B72A3397-1482-4325-94FB-9137CBB82939}" type="presParOf" srcId="{83D74E67-040B-4432-BBB9-849F84933F0A}" destId="{E13F9DE7-B4E7-4933-B330-89C5F5B10221}" srcOrd="0" destOrd="0" presId="urn:microsoft.com/office/officeart/2005/8/layout/hierarchy1"/>
    <dgm:cxn modelId="{0E048C24-40A8-4985-B2FF-05E23BCDF866}" type="presParOf" srcId="{E13F9DE7-B4E7-4933-B330-89C5F5B10221}" destId="{68261E8F-17D8-42CA-A98C-82A305B3CA29}" srcOrd="0" destOrd="0" presId="urn:microsoft.com/office/officeart/2005/8/layout/hierarchy1"/>
    <dgm:cxn modelId="{D03F5A94-A2F8-49CF-9490-5BACC4162FC9}" type="presParOf" srcId="{E13F9DE7-B4E7-4933-B330-89C5F5B10221}" destId="{F1F31516-C6BE-44E2-8747-5B9620218A71}" srcOrd="1" destOrd="0" presId="urn:microsoft.com/office/officeart/2005/8/layout/hierarchy1"/>
    <dgm:cxn modelId="{753DCD94-F0D4-466C-B991-33FFE26CFD98}" type="presParOf" srcId="{83D74E67-040B-4432-BBB9-849F84933F0A}" destId="{4449567A-00ED-479B-BB1F-67532D59BD84}" srcOrd="1" destOrd="0" presId="urn:microsoft.com/office/officeart/2005/8/layout/hierarchy1"/>
    <dgm:cxn modelId="{EA6AFD76-DC3C-4EB9-9177-286C6E3A648F}" type="presParOf" srcId="{5BF9C5B8-67E4-4D20-B323-167ADA89BE48}" destId="{84CE5F9A-4E7A-4940-AFE6-F2EF9583AAEC}" srcOrd="1" destOrd="0" presId="urn:microsoft.com/office/officeart/2005/8/layout/hierarchy1"/>
    <dgm:cxn modelId="{E16CF4B2-CC41-4D05-91FF-530452F8605D}" type="presParOf" srcId="{84CE5F9A-4E7A-4940-AFE6-F2EF9583AAEC}" destId="{21457455-5F1F-4889-B67B-D33BD0BFE007}" srcOrd="0" destOrd="0" presId="urn:microsoft.com/office/officeart/2005/8/layout/hierarchy1"/>
    <dgm:cxn modelId="{D5A880AD-B9BC-4B37-AB2F-2CDBADF3F777}" type="presParOf" srcId="{21457455-5F1F-4889-B67B-D33BD0BFE007}" destId="{8DB17959-8E7A-4AA0-9037-E67DA1CA08CD}" srcOrd="0" destOrd="0" presId="urn:microsoft.com/office/officeart/2005/8/layout/hierarchy1"/>
    <dgm:cxn modelId="{6EEBB2EC-4E20-45BA-ACA7-0697E8C8373A}" type="presParOf" srcId="{21457455-5F1F-4889-B67B-D33BD0BFE007}" destId="{8ADA60DE-6FAB-41B6-875C-D3FD56503B02}" srcOrd="1" destOrd="0" presId="urn:microsoft.com/office/officeart/2005/8/layout/hierarchy1"/>
    <dgm:cxn modelId="{0A909AE9-FD38-4F9C-A1C7-EC99A2488794}" type="presParOf" srcId="{84CE5F9A-4E7A-4940-AFE6-F2EF9583AAEC}" destId="{DB667FF9-8A11-488F-940F-0D458E104DC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83C6902-5208-4EA0-9539-950EC08F6BDA}"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18A154D8-5DBB-4A34-A609-A6C4B2289ECB}">
      <dgm:prSet/>
      <dgm:spPr>
        <a:solidFill>
          <a:schemeClr val="accent1">
            <a:lumMod val="75000"/>
          </a:schemeClr>
        </a:solidFill>
      </dgm:spPr>
      <dgm:t>
        <a:bodyPr/>
        <a:lstStyle/>
        <a:p>
          <a:r>
            <a:rPr lang="en-US" dirty="0"/>
            <a:t>Every year, flooding causes more than $2 billion of property damage in the U.S.</a:t>
          </a:r>
        </a:p>
      </dgm:t>
    </dgm:pt>
    <dgm:pt modelId="{4A4653B8-9555-4689-A8B5-0A5CEBDC6A69}" type="parTrans" cxnId="{A025300B-5150-4A2D-91EB-7286097D3540}">
      <dgm:prSet/>
      <dgm:spPr/>
      <dgm:t>
        <a:bodyPr/>
        <a:lstStyle/>
        <a:p>
          <a:endParaRPr lang="en-US"/>
        </a:p>
      </dgm:t>
    </dgm:pt>
    <dgm:pt modelId="{ECA5E9F0-4D4A-4AD4-A409-78F79C8421FD}" type="sibTrans" cxnId="{A025300B-5150-4A2D-91EB-7286097D3540}">
      <dgm:prSet/>
      <dgm:spPr/>
      <dgm:t>
        <a:bodyPr/>
        <a:lstStyle/>
        <a:p>
          <a:endParaRPr lang="en-US"/>
        </a:p>
      </dgm:t>
    </dgm:pt>
    <dgm:pt modelId="{E6082A56-D7F2-4903-BB34-9B19A2B6C6F9}">
      <dgm:prSet/>
      <dgm:spPr>
        <a:solidFill>
          <a:srgbClr val="FFC000"/>
        </a:solidFill>
      </dgm:spPr>
      <dgm:t>
        <a:bodyPr/>
        <a:lstStyle/>
        <a:p>
          <a:r>
            <a:rPr lang="en-US" dirty="0"/>
            <a:t>In a high risk area, your home has a 26% chance of being damaged by a flood during the course of a 30-year mortgage, compared to a 9% chance of fire.</a:t>
          </a:r>
        </a:p>
      </dgm:t>
    </dgm:pt>
    <dgm:pt modelId="{B82D33C9-0F2A-4397-98E0-0C32F921AE2C}" type="parTrans" cxnId="{E488DC55-2D5E-4EA5-994C-B338AC3C243C}">
      <dgm:prSet/>
      <dgm:spPr/>
      <dgm:t>
        <a:bodyPr/>
        <a:lstStyle/>
        <a:p>
          <a:endParaRPr lang="en-US"/>
        </a:p>
      </dgm:t>
    </dgm:pt>
    <dgm:pt modelId="{F813B006-2A20-4C29-93F4-0E6E180308D8}" type="sibTrans" cxnId="{E488DC55-2D5E-4EA5-994C-B338AC3C243C}">
      <dgm:prSet/>
      <dgm:spPr/>
      <dgm:t>
        <a:bodyPr/>
        <a:lstStyle/>
        <a:p>
          <a:endParaRPr lang="en-US"/>
        </a:p>
      </dgm:t>
    </dgm:pt>
    <dgm:pt modelId="{59B12B96-D535-44D8-9B54-92DCAFBCAE8B}">
      <dgm:prSet/>
      <dgm:spPr/>
      <dgm:t>
        <a:bodyPr/>
        <a:lstStyle/>
        <a:p>
          <a:r>
            <a:rPr lang="en-US" dirty="0"/>
            <a:t>Source:  FloodSmart.gov</a:t>
          </a:r>
        </a:p>
      </dgm:t>
    </dgm:pt>
    <dgm:pt modelId="{5314F20C-2810-4682-9072-548F8D956AEC}" type="parTrans" cxnId="{920E7DE8-183F-4E84-AA67-BD5832505977}">
      <dgm:prSet/>
      <dgm:spPr/>
      <dgm:t>
        <a:bodyPr/>
        <a:lstStyle/>
        <a:p>
          <a:endParaRPr lang="en-US"/>
        </a:p>
      </dgm:t>
    </dgm:pt>
    <dgm:pt modelId="{91A27010-9B80-4C4F-A750-9343119F3B55}" type="sibTrans" cxnId="{920E7DE8-183F-4E84-AA67-BD5832505977}">
      <dgm:prSet/>
      <dgm:spPr/>
      <dgm:t>
        <a:bodyPr/>
        <a:lstStyle/>
        <a:p>
          <a:endParaRPr lang="en-US"/>
        </a:p>
      </dgm:t>
    </dgm:pt>
    <dgm:pt modelId="{5E2BAA51-14DA-4803-A365-525BE68CBFFA}" type="pres">
      <dgm:prSet presAssocID="{183C6902-5208-4EA0-9539-950EC08F6BDA}" presName="diagram" presStyleCnt="0">
        <dgm:presLayoutVars>
          <dgm:dir/>
          <dgm:resizeHandles val="exact"/>
        </dgm:presLayoutVars>
      </dgm:prSet>
      <dgm:spPr/>
    </dgm:pt>
    <dgm:pt modelId="{B02B20F7-AED8-4097-B7C2-07D7C713CDF0}" type="pres">
      <dgm:prSet presAssocID="{18A154D8-5DBB-4A34-A609-A6C4B2289ECB}" presName="node" presStyleLbl="node1" presStyleIdx="0" presStyleCnt="3">
        <dgm:presLayoutVars>
          <dgm:bulletEnabled val="1"/>
        </dgm:presLayoutVars>
      </dgm:prSet>
      <dgm:spPr/>
    </dgm:pt>
    <dgm:pt modelId="{35DA9AFA-1DA0-4F7F-B514-EF125E7789A2}" type="pres">
      <dgm:prSet presAssocID="{ECA5E9F0-4D4A-4AD4-A409-78F79C8421FD}" presName="sibTrans" presStyleCnt="0"/>
      <dgm:spPr/>
    </dgm:pt>
    <dgm:pt modelId="{446B2AB0-0701-48D8-B8D9-2352523D1453}" type="pres">
      <dgm:prSet presAssocID="{E6082A56-D7F2-4903-BB34-9B19A2B6C6F9}" presName="node" presStyleLbl="node1" presStyleIdx="1" presStyleCnt="3">
        <dgm:presLayoutVars>
          <dgm:bulletEnabled val="1"/>
        </dgm:presLayoutVars>
      </dgm:prSet>
      <dgm:spPr/>
    </dgm:pt>
    <dgm:pt modelId="{056383AD-08DB-4B1E-B9F6-711BB28BD355}" type="pres">
      <dgm:prSet presAssocID="{F813B006-2A20-4C29-93F4-0E6E180308D8}" presName="sibTrans" presStyleCnt="0"/>
      <dgm:spPr/>
    </dgm:pt>
    <dgm:pt modelId="{B3794D8C-9FC5-442B-B871-66CF67AD9647}" type="pres">
      <dgm:prSet presAssocID="{59B12B96-D535-44D8-9B54-92DCAFBCAE8B}" presName="node" presStyleLbl="node1" presStyleIdx="2" presStyleCnt="3">
        <dgm:presLayoutVars>
          <dgm:bulletEnabled val="1"/>
        </dgm:presLayoutVars>
      </dgm:prSet>
      <dgm:spPr/>
    </dgm:pt>
  </dgm:ptLst>
  <dgm:cxnLst>
    <dgm:cxn modelId="{A025300B-5150-4A2D-91EB-7286097D3540}" srcId="{183C6902-5208-4EA0-9539-950EC08F6BDA}" destId="{18A154D8-5DBB-4A34-A609-A6C4B2289ECB}" srcOrd="0" destOrd="0" parTransId="{4A4653B8-9555-4689-A8B5-0A5CEBDC6A69}" sibTransId="{ECA5E9F0-4D4A-4AD4-A409-78F79C8421FD}"/>
    <dgm:cxn modelId="{7635FC11-694C-4580-8FDC-D790228D555A}" type="presOf" srcId="{59B12B96-D535-44D8-9B54-92DCAFBCAE8B}" destId="{B3794D8C-9FC5-442B-B871-66CF67AD9647}" srcOrd="0" destOrd="0" presId="urn:microsoft.com/office/officeart/2005/8/layout/default"/>
    <dgm:cxn modelId="{E488DC55-2D5E-4EA5-994C-B338AC3C243C}" srcId="{183C6902-5208-4EA0-9539-950EC08F6BDA}" destId="{E6082A56-D7F2-4903-BB34-9B19A2B6C6F9}" srcOrd="1" destOrd="0" parTransId="{B82D33C9-0F2A-4397-98E0-0C32F921AE2C}" sibTransId="{F813B006-2A20-4C29-93F4-0E6E180308D8}"/>
    <dgm:cxn modelId="{DB317787-7248-45CA-99BF-9ED07359C741}" type="presOf" srcId="{183C6902-5208-4EA0-9539-950EC08F6BDA}" destId="{5E2BAA51-14DA-4803-A365-525BE68CBFFA}" srcOrd="0" destOrd="0" presId="urn:microsoft.com/office/officeart/2005/8/layout/default"/>
    <dgm:cxn modelId="{A97BDEAB-037A-4CF6-9AA5-9810CBB7D308}" type="presOf" srcId="{E6082A56-D7F2-4903-BB34-9B19A2B6C6F9}" destId="{446B2AB0-0701-48D8-B8D9-2352523D1453}" srcOrd="0" destOrd="0" presId="urn:microsoft.com/office/officeart/2005/8/layout/default"/>
    <dgm:cxn modelId="{920E7DE8-183F-4E84-AA67-BD5832505977}" srcId="{183C6902-5208-4EA0-9539-950EC08F6BDA}" destId="{59B12B96-D535-44D8-9B54-92DCAFBCAE8B}" srcOrd="2" destOrd="0" parTransId="{5314F20C-2810-4682-9072-548F8D956AEC}" sibTransId="{91A27010-9B80-4C4F-A750-9343119F3B55}"/>
    <dgm:cxn modelId="{50C337EE-3291-4D59-A5A1-513FB1223627}" type="presOf" srcId="{18A154D8-5DBB-4A34-A609-A6C4B2289ECB}" destId="{B02B20F7-AED8-4097-B7C2-07D7C713CDF0}" srcOrd="0" destOrd="0" presId="urn:microsoft.com/office/officeart/2005/8/layout/default"/>
    <dgm:cxn modelId="{4734784E-8110-4C7C-9ADE-2BDA1F854775}" type="presParOf" srcId="{5E2BAA51-14DA-4803-A365-525BE68CBFFA}" destId="{B02B20F7-AED8-4097-B7C2-07D7C713CDF0}" srcOrd="0" destOrd="0" presId="urn:microsoft.com/office/officeart/2005/8/layout/default"/>
    <dgm:cxn modelId="{464DFF49-44F1-4A56-B6E5-4AAC92BC63E0}" type="presParOf" srcId="{5E2BAA51-14DA-4803-A365-525BE68CBFFA}" destId="{35DA9AFA-1DA0-4F7F-B514-EF125E7789A2}" srcOrd="1" destOrd="0" presId="urn:microsoft.com/office/officeart/2005/8/layout/default"/>
    <dgm:cxn modelId="{F335D91D-949F-4626-8D3F-1A100313F614}" type="presParOf" srcId="{5E2BAA51-14DA-4803-A365-525BE68CBFFA}" destId="{446B2AB0-0701-48D8-B8D9-2352523D1453}" srcOrd="2" destOrd="0" presId="urn:microsoft.com/office/officeart/2005/8/layout/default"/>
    <dgm:cxn modelId="{50827634-3E65-4E48-B752-47ADBD4C39D5}" type="presParOf" srcId="{5E2BAA51-14DA-4803-A365-525BE68CBFFA}" destId="{056383AD-08DB-4B1E-B9F6-711BB28BD355}" srcOrd="3" destOrd="0" presId="urn:microsoft.com/office/officeart/2005/8/layout/default"/>
    <dgm:cxn modelId="{05415239-D534-4B6A-A693-99C514D8327A}" type="presParOf" srcId="{5E2BAA51-14DA-4803-A365-525BE68CBFFA}" destId="{B3794D8C-9FC5-442B-B871-66CF67AD9647}" srcOrd="4"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80D441E-E81E-4037-946A-92EA974D30B2}"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FDD43F2A-AFEB-4BFF-A877-EA3697C3A230}">
      <dgm:prSet/>
      <dgm:spPr/>
      <dgm:t>
        <a:bodyPr/>
        <a:lstStyle/>
        <a:p>
          <a:r>
            <a:rPr lang="en-US" b="1" dirty="0"/>
            <a:t>PROTECT YOURSELF WITH FLOOD INSURANCE</a:t>
          </a:r>
          <a:endParaRPr lang="en-US" dirty="0"/>
        </a:p>
      </dgm:t>
    </dgm:pt>
    <dgm:pt modelId="{BD51AF2A-90EE-497E-9892-B2679D495D5A}" type="parTrans" cxnId="{2E4DE11C-D472-44D8-8F4E-A26FA76DBB5D}">
      <dgm:prSet/>
      <dgm:spPr/>
      <dgm:t>
        <a:bodyPr/>
        <a:lstStyle/>
        <a:p>
          <a:endParaRPr lang="en-US"/>
        </a:p>
      </dgm:t>
    </dgm:pt>
    <dgm:pt modelId="{8920E3A7-81C0-4AB4-A589-C24548218C13}" type="sibTrans" cxnId="{2E4DE11C-D472-44D8-8F4E-A26FA76DBB5D}">
      <dgm:prSet phldrT="1" phldr="0"/>
      <dgm:spPr/>
      <dgm:t>
        <a:bodyPr/>
        <a:lstStyle/>
        <a:p>
          <a:endParaRPr lang="en-US"/>
        </a:p>
      </dgm:t>
    </dgm:pt>
    <dgm:pt modelId="{A1E72D9E-7046-4765-AE87-FA833CC27E05}">
      <dgm:prSet/>
      <dgm:spPr/>
      <dgm:t>
        <a:bodyPr/>
        <a:lstStyle/>
        <a:p>
          <a:r>
            <a:rPr lang="en-US" dirty="0"/>
            <a:t>Get information on your flood risk and prepare with an emergency plan, which should include purchasing flood insurance to protect property and possessions from flood damage.</a:t>
          </a:r>
        </a:p>
      </dgm:t>
    </dgm:pt>
    <dgm:pt modelId="{91F63BA0-6F67-4D84-919E-EE2799D89EBE}" type="parTrans" cxnId="{98BC8952-CC22-436E-8AE7-CC4CBFF3B359}">
      <dgm:prSet/>
      <dgm:spPr/>
      <dgm:t>
        <a:bodyPr/>
        <a:lstStyle/>
        <a:p>
          <a:endParaRPr lang="en-US"/>
        </a:p>
      </dgm:t>
    </dgm:pt>
    <dgm:pt modelId="{57E0D1F9-DA79-4FBD-86BD-38C590FC4AF5}" type="sibTrans" cxnId="{98BC8952-CC22-436E-8AE7-CC4CBFF3B359}">
      <dgm:prSet phldrT="2" phldr="0"/>
      <dgm:spPr/>
      <dgm:t>
        <a:bodyPr/>
        <a:lstStyle/>
        <a:p>
          <a:endParaRPr lang="en-US"/>
        </a:p>
      </dgm:t>
    </dgm:pt>
    <dgm:pt modelId="{5FD33928-EFD8-4583-BF82-4B0DD7D45532}">
      <dgm:prSet/>
      <dgm:spPr/>
      <dgm:t>
        <a:bodyPr/>
        <a:lstStyle/>
        <a:p>
          <a:r>
            <a:rPr lang="en-US" dirty="0"/>
            <a:t>Remember, most homeowners insurance does not cover floods, and there typically is a 30-day wait before a policy goes into effect. If you already have a flood policy, be sure to renew it each year to remain financially protected against costly flood damage.</a:t>
          </a:r>
        </a:p>
      </dgm:t>
    </dgm:pt>
    <dgm:pt modelId="{57AC7DB4-E9FE-404C-8FA1-3191E9E4A674}" type="parTrans" cxnId="{1C17A5AB-E949-48CF-92A8-44D8BE35C92B}">
      <dgm:prSet/>
      <dgm:spPr/>
      <dgm:t>
        <a:bodyPr/>
        <a:lstStyle/>
        <a:p>
          <a:endParaRPr lang="en-US"/>
        </a:p>
      </dgm:t>
    </dgm:pt>
    <dgm:pt modelId="{FC7DD801-8582-47F6-A172-4494BEBD71A2}" type="sibTrans" cxnId="{1C17A5AB-E949-48CF-92A8-44D8BE35C92B}">
      <dgm:prSet phldrT="3" phldr="0"/>
      <dgm:spPr/>
      <dgm:t>
        <a:bodyPr/>
        <a:lstStyle/>
        <a:p>
          <a:endParaRPr lang="en-US"/>
        </a:p>
      </dgm:t>
    </dgm:pt>
    <dgm:pt modelId="{1A0A787D-27F2-4958-A413-081CD3A73FA0}">
      <dgm:prSet/>
      <dgm:spPr/>
      <dgm:t>
        <a:bodyPr/>
        <a:lstStyle/>
        <a:p>
          <a:r>
            <a:rPr lang="en-US" dirty="0"/>
            <a:t>A flood can be devastating, and you don't have to live near water to be at risk. Factors such as changing weather patterns or land development can present new flooding risks for your community.</a:t>
          </a:r>
        </a:p>
      </dgm:t>
    </dgm:pt>
    <dgm:pt modelId="{2076FDA8-17C8-48ED-BA4E-31CB0B628D2F}" type="parTrans" cxnId="{D83D7DE8-2BC4-491D-B0AA-450E0E5CC77E}">
      <dgm:prSet/>
      <dgm:spPr/>
      <dgm:t>
        <a:bodyPr/>
        <a:lstStyle/>
        <a:p>
          <a:endParaRPr lang="en-US"/>
        </a:p>
      </dgm:t>
    </dgm:pt>
    <dgm:pt modelId="{74E15A83-9A32-4C16-9EA8-3FE831F4B42E}" type="sibTrans" cxnId="{D83D7DE8-2BC4-491D-B0AA-450E0E5CC77E}">
      <dgm:prSet phldrT="4" phldr="0"/>
      <dgm:spPr/>
      <dgm:t>
        <a:bodyPr/>
        <a:lstStyle/>
        <a:p>
          <a:endParaRPr lang="en-US"/>
        </a:p>
      </dgm:t>
    </dgm:pt>
    <dgm:pt modelId="{D86C4181-B442-40E4-AEEA-2B46B3AA5648}">
      <dgm:prSet/>
      <dgm:spPr/>
      <dgm:t>
        <a:bodyPr/>
        <a:lstStyle/>
        <a:p>
          <a:r>
            <a:rPr lang="en-US" dirty="0"/>
            <a:t>Only 6 inches of flood water can cause over $20,000 in damage to a 1,000 sq. ft. home.</a:t>
          </a:r>
        </a:p>
      </dgm:t>
    </dgm:pt>
    <dgm:pt modelId="{21340770-2CF2-4F25-A0FB-BE95C6B1EE75}" type="parTrans" cxnId="{AAF2DF10-3674-415C-83AF-CEC34D0888B2}">
      <dgm:prSet/>
      <dgm:spPr/>
      <dgm:t>
        <a:bodyPr/>
        <a:lstStyle/>
        <a:p>
          <a:endParaRPr lang="en-US"/>
        </a:p>
      </dgm:t>
    </dgm:pt>
    <dgm:pt modelId="{D7771FE2-FEAE-45EB-B1B0-EFB7610B55E0}" type="sibTrans" cxnId="{AAF2DF10-3674-415C-83AF-CEC34D0888B2}">
      <dgm:prSet phldrT="5" phldr="0"/>
      <dgm:spPr/>
      <dgm:t>
        <a:bodyPr/>
        <a:lstStyle/>
        <a:p>
          <a:endParaRPr lang="en-US"/>
        </a:p>
      </dgm:t>
    </dgm:pt>
    <dgm:pt modelId="{8706323E-2A3E-4087-913A-C34B15A5BF04}">
      <dgm:prSet/>
      <dgm:spPr/>
      <dgm:t>
        <a:bodyPr/>
        <a:lstStyle/>
        <a:p>
          <a:r>
            <a:rPr lang="en-US" dirty="0"/>
            <a:t>In high-risk areas, there is at least a 1 in 4 chance of flooding during a 30-year mortgage.</a:t>
          </a:r>
        </a:p>
      </dgm:t>
    </dgm:pt>
    <dgm:pt modelId="{8C1A6B0F-3622-4E81-A6D5-9946CE6CD9B7}" type="parTrans" cxnId="{31C1D6A0-32A0-4AB3-BE26-7F471EEEA3DE}">
      <dgm:prSet/>
      <dgm:spPr/>
      <dgm:t>
        <a:bodyPr/>
        <a:lstStyle/>
        <a:p>
          <a:endParaRPr lang="en-US"/>
        </a:p>
      </dgm:t>
    </dgm:pt>
    <dgm:pt modelId="{EA2D9921-0E66-4932-B64E-5560DC81E257}" type="sibTrans" cxnId="{31C1D6A0-32A0-4AB3-BE26-7F471EEEA3DE}">
      <dgm:prSet phldrT="6" phldr="0"/>
      <dgm:spPr/>
      <dgm:t>
        <a:bodyPr/>
        <a:lstStyle/>
        <a:p>
          <a:endParaRPr lang="en-US"/>
        </a:p>
      </dgm:t>
    </dgm:pt>
    <dgm:pt modelId="{25279FC7-CB54-4B9D-A2EC-CC1B56A73DB4}">
      <dgm:prSet/>
      <dgm:spPr/>
      <dgm:t>
        <a:bodyPr/>
        <a:lstStyle/>
        <a:p>
          <a:r>
            <a:rPr lang="en-US" dirty="0"/>
            <a:t>Homeowners can insure a home for up to $250,000 and its contents for up to $100,000. Renters can cover their belongings for up to $100,000. Non-residential property owners can insure a building and its contents for up to $500,000 each.</a:t>
          </a:r>
        </a:p>
      </dgm:t>
    </dgm:pt>
    <dgm:pt modelId="{BB19E0ED-310C-4799-A125-F406EED2B9B5}" type="parTrans" cxnId="{C7B4F54D-C6CC-4BC3-8782-9024D3A30A82}">
      <dgm:prSet/>
      <dgm:spPr/>
      <dgm:t>
        <a:bodyPr/>
        <a:lstStyle/>
        <a:p>
          <a:endParaRPr lang="en-US"/>
        </a:p>
      </dgm:t>
    </dgm:pt>
    <dgm:pt modelId="{604BE478-DC42-4212-8448-FA715DC715C9}" type="sibTrans" cxnId="{C7B4F54D-C6CC-4BC3-8782-9024D3A30A82}">
      <dgm:prSet phldrT="7" phldr="0"/>
      <dgm:spPr/>
      <dgm:t>
        <a:bodyPr/>
        <a:lstStyle/>
        <a:p>
          <a:endParaRPr lang="en-US"/>
        </a:p>
      </dgm:t>
    </dgm:pt>
    <dgm:pt modelId="{BC8DCB2E-3388-4749-9828-7A6DE77FEAA1}" type="pres">
      <dgm:prSet presAssocID="{980D441E-E81E-4037-946A-92EA974D30B2}" presName="diagram" presStyleCnt="0">
        <dgm:presLayoutVars>
          <dgm:dir/>
          <dgm:resizeHandles val="exact"/>
        </dgm:presLayoutVars>
      </dgm:prSet>
      <dgm:spPr/>
    </dgm:pt>
    <dgm:pt modelId="{14A67908-FE2C-4523-97A2-DBCAB8D6FDF4}" type="pres">
      <dgm:prSet presAssocID="{FDD43F2A-AFEB-4BFF-A877-EA3697C3A230}" presName="node" presStyleLbl="node1" presStyleIdx="0" presStyleCnt="7">
        <dgm:presLayoutVars>
          <dgm:bulletEnabled val="1"/>
        </dgm:presLayoutVars>
      </dgm:prSet>
      <dgm:spPr/>
    </dgm:pt>
    <dgm:pt modelId="{43E6484B-AF99-423A-AEAA-A0979577FCFB}" type="pres">
      <dgm:prSet presAssocID="{8920E3A7-81C0-4AB4-A589-C24548218C13}" presName="sibTrans" presStyleCnt="0"/>
      <dgm:spPr/>
    </dgm:pt>
    <dgm:pt modelId="{C67274CC-B440-44CF-B84F-17984393BCDD}" type="pres">
      <dgm:prSet presAssocID="{A1E72D9E-7046-4765-AE87-FA833CC27E05}" presName="node" presStyleLbl="node1" presStyleIdx="1" presStyleCnt="7">
        <dgm:presLayoutVars>
          <dgm:bulletEnabled val="1"/>
        </dgm:presLayoutVars>
      </dgm:prSet>
      <dgm:spPr/>
    </dgm:pt>
    <dgm:pt modelId="{8978F4CB-20A3-40D4-A074-0632EE25581A}" type="pres">
      <dgm:prSet presAssocID="{57E0D1F9-DA79-4FBD-86BD-38C590FC4AF5}" presName="sibTrans" presStyleCnt="0"/>
      <dgm:spPr/>
    </dgm:pt>
    <dgm:pt modelId="{4F8CBCAA-4484-4CE8-BE1A-65EECC3AE33B}" type="pres">
      <dgm:prSet presAssocID="{5FD33928-EFD8-4583-BF82-4B0DD7D45532}" presName="node" presStyleLbl="node1" presStyleIdx="2" presStyleCnt="7">
        <dgm:presLayoutVars>
          <dgm:bulletEnabled val="1"/>
        </dgm:presLayoutVars>
      </dgm:prSet>
      <dgm:spPr/>
    </dgm:pt>
    <dgm:pt modelId="{C40CADD8-D84B-4A9D-B23B-0BC96A9C4908}" type="pres">
      <dgm:prSet presAssocID="{FC7DD801-8582-47F6-A172-4494BEBD71A2}" presName="sibTrans" presStyleCnt="0"/>
      <dgm:spPr/>
    </dgm:pt>
    <dgm:pt modelId="{A2E54F3D-9CA5-45D8-9866-46FB5ACA6453}" type="pres">
      <dgm:prSet presAssocID="{1A0A787D-27F2-4958-A413-081CD3A73FA0}" presName="node" presStyleLbl="node1" presStyleIdx="3" presStyleCnt="7">
        <dgm:presLayoutVars>
          <dgm:bulletEnabled val="1"/>
        </dgm:presLayoutVars>
      </dgm:prSet>
      <dgm:spPr/>
    </dgm:pt>
    <dgm:pt modelId="{DE3ED1D4-E3CB-471B-AC7A-820AA1E227CF}" type="pres">
      <dgm:prSet presAssocID="{74E15A83-9A32-4C16-9EA8-3FE831F4B42E}" presName="sibTrans" presStyleCnt="0"/>
      <dgm:spPr/>
    </dgm:pt>
    <dgm:pt modelId="{220DB9D0-059F-4448-A08C-CE0AAF0C6D4E}" type="pres">
      <dgm:prSet presAssocID="{D86C4181-B442-40E4-AEEA-2B46B3AA5648}" presName="node" presStyleLbl="node1" presStyleIdx="4" presStyleCnt="7">
        <dgm:presLayoutVars>
          <dgm:bulletEnabled val="1"/>
        </dgm:presLayoutVars>
      </dgm:prSet>
      <dgm:spPr/>
    </dgm:pt>
    <dgm:pt modelId="{4C575F8A-6D14-40B2-B034-FA4B388FE931}" type="pres">
      <dgm:prSet presAssocID="{D7771FE2-FEAE-45EB-B1B0-EFB7610B55E0}" presName="sibTrans" presStyleCnt="0"/>
      <dgm:spPr/>
    </dgm:pt>
    <dgm:pt modelId="{7C014401-078D-4766-98DB-F3B54577860A}" type="pres">
      <dgm:prSet presAssocID="{8706323E-2A3E-4087-913A-C34B15A5BF04}" presName="node" presStyleLbl="node1" presStyleIdx="5" presStyleCnt="7">
        <dgm:presLayoutVars>
          <dgm:bulletEnabled val="1"/>
        </dgm:presLayoutVars>
      </dgm:prSet>
      <dgm:spPr/>
    </dgm:pt>
    <dgm:pt modelId="{EA34957F-DB96-4861-A45D-4B6645601696}" type="pres">
      <dgm:prSet presAssocID="{EA2D9921-0E66-4932-B64E-5560DC81E257}" presName="sibTrans" presStyleCnt="0"/>
      <dgm:spPr/>
    </dgm:pt>
    <dgm:pt modelId="{4908BD7C-F629-40DC-8406-5838A20C8BE9}" type="pres">
      <dgm:prSet presAssocID="{25279FC7-CB54-4B9D-A2EC-CC1B56A73DB4}" presName="node" presStyleLbl="node1" presStyleIdx="6" presStyleCnt="7">
        <dgm:presLayoutVars>
          <dgm:bulletEnabled val="1"/>
        </dgm:presLayoutVars>
      </dgm:prSet>
      <dgm:spPr/>
    </dgm:pt>
  </dgm:ptLst>
  <dgm:cxnLst>
    <dgm:cxn modelId="{57B0770C-EE08-4139-8938-3FC92AFDFB09}" type="presOf" srcId="{25279FC7-CB54-4B9D-A2EC-CC1B56A73DB4}" destId="{4908BD7C-F629-40DC-8406-5838A20C8BE9}" srcOrd="0" destOrd="0" presId="urn:microsoft.com/office/officeart/2005/8/layout/default"/>
    <dgm:cxn modelId="{AAF2DF10-3674-415C-83AF-CEC34D0888B2}" srcId="{980D441E-E81E-4037-946A-92EA974D30B2}" destId="{D86C4181-B442-40E4-AEEA-2B46B3AA5648}" srcOrd="4" destOrd="0" parTransId="{21340770-2CF2-4F25-A0FB-BE95C6B1EE75}" sibTransId="{D7771FE2-FEAE-45EB-B1B0-EFB7610B55E0}"/>
    <dgm:cxn modelId="{BFB3E518-2FE9-434D-918F-9EFE87FCCABE}" type="presOf" srcId="{5FD33928-EFD8-4583-BF82-4B0DD7D45532}" destId="{4F8CBCAA-4484-4CE8-BE1A-65EECC3AE33B}" srcOrd="0" destOrd="0" presId="urn:microsoft.com/office/officeart/2005/8/layout/default"/>
    <dgm:cxn modelId="{3F4CFE19-1F20-4215-A3F5-3012A31D9830}" type="presOf" srcId="{8706323E-2A3E-4087-913A-C34B15A5BF04}" destId="{7C014401-078D-4766-98DB-F3B54577860A}" srcOrd="0" destOrd="0" presId="urn:microsoft.com/office/officeart/2005/8/layout/default"/>
    <dgm:cxn modelId="{2E4DE11C-D472-44D8-8F4E-A26FA76DBB5D}" srcId="{980D441E-E81E-4037-946A-92EA974D30B2}" destId="{FDD43F2A-AFEB-4BFF-A877-EA3697C3A230}" srcOrd="0" destOrd="0" parTransId="{BD51AF2A-90EE-497E-9892-B2679D495D5A}" sibTransId="{8920E3A7-81C0-4AB4-A589-C24548218C13}"/>
    <dgm:cxn modelId="{66B81E2C-FFEB-40F1-AC1F-E51CACF38C6F}" type="presOf" srcId="{1A0A787D-27F2-4958-A413-081CD3A73FA0}" destId="{A2E54F3D-9CA5-45D8-9866-46FB5ACA6453}" srcOrd="0" destOrd="0" presId="urn:microsoft.com/office/officeart/2005/8/layout/default"/>
    <dgm:cxn modelId="{285CCC31-85E2-47ED-A7E3-964ACFE87D4E}" type="presOf" srcId="{D86C4181-B442-40E4-AEEA-2B46B3AA5648}" destId="{220DB9D0-059F-4448-A08C-CE0AAF0C6D4E}" srcOrd="0" destOrd="0" presId="urn:microsoft.com/office/officeart/2005/8/layout/default"/>
    <dgm:cxn modelId="{A397A664-E122-4C17-9BD7-CC3B7F6ADD3C}" type="presOf" srcId="{A1E72D9E-7046-4765-AE87-FA833CC27E05}" destId="{C67274CC-B440-44CF-B84F-17984393BCDD}" srcOrd="0" destOrd="0" presId="urn:microsoft.com/office/officeart/2005/8/layout/default"/>
    <dgm:cxn modelId="{C7B4F54D-C6CC-4BC3-8782-9024D3A30A82}" srcId="{980D441E-E81E-4037-946A-92EA974D30B2}" destId="{25279FC7-CB54-4B9D-A2EC-CC1B56A73DB4}" srcOrd="6" destOrd="0" parTransId="{BB19E0ED-310C-4799-A125-F406EED2B9B5}" sibTransId="{604BE478-DC42-4212-8448-FA715DC715C9}"/>
    <dgm:cxn modelId="{98BC8952-CC22-436E-8AE7-CC4CBFF3B359}" srcId="{980D441E-E81E-4037-946A-92EA974D30B2}" destId="{A1E72D9E-7046-4765-AE87-FA833CC27E05}" srcOrd="1" destOrd="0" parTransId="{91F63BA0-6F67-4D84-919E-EE2799D89EBE}" sibTransId="{57E0D1F9-DA79-4FBD-86BD-38C590FC4AF5}"/>
    <dgm:cxn modelId="{BA082A84-D323-4C74-BB94-8B049D4E7453}" type="presOf" srcId="{FDD43F2A-AFEB-4BFF-A877-EA3697C3A230}" destId="{14A67908-FE2C-4523-97A2-DBCAB8D6FDF4}" srcOrd="0" destOrd="0" presId="urn:microsoft.com/office/officeart/2005/8/layout/default"/>
    <dgm:cxn modelId="{31C1D6A0-32A0-4AB3-BE26-7F471EEEA3DE}" srcId="{980D441E-E81E-4037-946A-92EA974D30B2}" destId="{8706323E-2A3E-4087-913A-C34B15A5BF04}" srcOrd="5" destOrd="0" parTransId="{8C1A6B0F-3622-4E81-A6D5-9946CE6CD9B7}" sibTransId="{EA2D9921-0E66-4932-B64E-5560DC81E257}"/>
    <dgm:cxn modelId="{1C17A5AB-E949-48CF-92A8-44D8BE35C92B}" srcId="{980D441E-E81E-4037-946A-92EA974D30B2}" destId="{5FD33928-EFD8-4583-BF82-4B0DD7D45532}" srcOrd="2" destOrd="0" parTransId="{57AC7DB4-E9FE-404C-8FA1-3191E9E4A674}" sibTransId="{FC7DD801-8582-47F6-A172-4494BEBD71A2}"/>
    <dgm:cxn modelId="{5025D2E4-E7EF-4A37-8829-F766EE6C5C1B}" type="presOf" srcId="{980D441E-E81E-4037-946A-92EA974D30B2}" destId="{BC8DCB2E-3388-4749-9828-7A6DE77FEAA1}" srcOrd="0" destOrd="0" presId="urn:microsoft.com/office/officeart/2005/8/layout/default"/>
    <dgm:cxn modelId="{D83D7DE8-2BC4-491D-B0AA-450E0E5CC77E}" srcId="{980D441E-E81E-4037-946A-92EA974D30B2}" destId="{1A0A787D-27F2-4958-A413-081CD3A73FA0}" srcOrd="3" destOrd="0" parTransId="{2076FDA8-17C8-48ED-BA4E-31CB0B628D2F}" sibTransId="{74E15A83-9A32-4C16-9EA8-3FE831F4B42E}"/>
    <dgm:cxn modelId="{040D2D11-8216-48DE-AEBF-25B2456308E2}" type="presParOf" srcId="{BC8DCB2E-3388-4749-9828-7A6DE77FEAA1}" destId="{14A67908-FE2C-4523-97A2-DBCAB8D6FDF4}" srcOrd="0" destOrd="0" presId="urn:microsoft.com/office/officeart/2005/8/layout/default"/>
    <dgm:cxn modelId="{0063587D-A83C-4749-AAF7-A4F678C168DC}" type="presParOf" srcId="{BC8DCB2E-3388-4749-9828-7A6DE77FEAA1}" destId="{43E6484B-AF99-423A-AEAA-A0979577FCFB}" srcOrd="1" destOrd="0" presId="urn:microsoft.com/office/officeart/2005/8/layout/default"/>
    <dgm:cxn modelId="{E8F47FB0-6AB5-43A6-860D-CDE37F0CE147}" type="presParOf" srcId="{BC8DCB2E-3388-4749-9828-7A6DE77FEAA1}" destId="{C67274CC-B440-44CF-B84F-17984393BCDD}" srcOrd="2" destOrd="0" presId="urn:microsoft.com/office/officeart/2005/8/layout/default"/>
    <dgm:cxn modelId="{292C99F9-1DEB-4DC8-87D9-C789D0138759}" type="presParOf" srcId="{BC8DCB2E-3388-4749-9828-7A6DE77FEAA1}" destId="{8978F4CB-20A3-40D4-A074-0632EE25581A}" srcOrd="3" destOrd="0" presId="urn:microsoft.com/office/officeart/2005/8/layout/default"/>
    <dgm:cxn modelId="{A2CB56EE-F3F1-4B2E-AB36-5163B3EF2374}" type="presParOf" srcId="{BC8DCB2E-3388-4749-9828-7A6DE77FEAA1}" destId="{4F8CBCAA-4484-4CE8-BE1A-65EECC3AE33B}" srcOrd="4" destOrd="0" presId="urn:microsoft.com/office/officeart/2005/8/layout/default"/>
    <dgm:cxn modelId="{F53B7FA7-80F2-4FBF-98C5-3B8D9420A33A}" type="presParOf" srcId="{BC8DCB2E-3388-4749-9828-7A6DE77FEAA1}" destId="{C40CADD8-D84B-4A9D-B23B-0BC96A9C4908}" srcOrd="5" destOrd="0" presId="urn:microsoft.com/office/officeart/2005/8/layout/default"/>
    <dgm:cxn modelId="{DB31CD55-67F8-4BB6-9796-6B4325935F54}" type="presParOf" srcId="{BC8DCB2E-3388-4749-9828-7A6DE77FEAA1}" destId="{A2E54F3D-9CA5-45D8-9866-46FB5ACA6453}" srcOrd="6" destOrd="0" presId="urn:microsoft.com/office/officeart/2005/8/layout/default"/>
    <dgm:cxn modelId="{50477FAC-C141-40BA-A5CF-C74AF10D0005}" type="presParOf" srcId="{BC8DCB2E-3388-4749-9828-7A6DE77FEAA1}" destId="{DE3ED1D4-E3CB-471B-AC7A-820AA1E227CF}" srcOrd="7" destOrd="0" presId="urn:microsoft.com/office/officeart/2005/8/layout/default"/>
    <dgm:cxn modelId="{6B6846A9-9748-481A-8314-65112269E1DF}" type="presParOf" srcId="{BC8DCB2E-3388-4749-9828-7A6DE77FEAA1}" destId="{220DB9D0-059F-4448-A08C-CE0AAF0C6D4E}" srcOrd="8" destOrd="0" presId="urn:microsoft.com/office/officeart/2005/8/layout/default"/>
    <dgm:cxn modelId="{025F1635-034D-4455-BF66-AAB7B1BC4830}" type="presParOf" srcId="{BC8DCB2E-3388-4749-9828-7A6DE77FEAA1}" destId="{4C575F8A-6D14-40B2-B034-FA4B388FE931}" srcOrd="9" destOrd="0" presId="urn:microsoft.com/office/officeart/2005/8/layout/default"/>
    <dgm:cxn modelId="{D3E9F482-2486-4341-90D6-3F9C971A6719}" type="presParOf" srcId="{BC8DCB2E-3388-4749-9828-7A6DE77FEAA1}" destId="{7C014401-078D-4766-98DB-F3B54577860A}" srcOrd="10" destOrd="0" presId="urn:microsoft.com/office/officeart/2005/8/layout/default"/>
    <dgm:cxn modelId="{97886A2C-DEDD-4115-9CB0-1A4E87E64CF5}" type="presParOf" srcId="{BC8DCB2E-3388-4749-9828-7A6DE77FEAA1}" destId="{EA34957F-DB96-4861-A45D-4B6645601696}" srcOrd="11" destOrd="0" presId="urn:microsoft.com/office/officeart/2005/8/layout/default"/>
    <dgm:cxn modelId="{4A4E8A2E-AB57-4735-8CF3-EDA79CAB5121}" type="presParOf" srcId="{BC8DCB2E-3388-4749-9828-7A6DE77FEAA1}" destId="{4908BD7C-F629-40DC-8406-5838A20C8BE9}"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B595F2-DEE8-4AAA-9885-E172AD9521B5}">
      <dsp:nvSpPr>
        <dsp:cNvPr id="0" name=""/>
        <dsp:cNvSpPr/>
      </dsp:nvSpPr>
      <dsp:spPr>
        <a:xfrm rot="16200000">
          <a:off x="808" y="99459"/>
          <a:ext cx="3993886" cy="3993886"/>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Map changes are inevitable over time.</a:t>
          </a:r>
        </a:p>
      </dsp:txBody>
      <dsp:txXfrm rot="5400000">
        <a:off x="809" y="1097930"/>
        <a:ext cx="3294956" cy="1996943"/>
      </dsp:txXfrm>
    </dsp:sp>
    <dsp:sp modelId="{48362BFE-4AFA-431A-BB38-A609B1625A3D}">
      <dsp:nvSpPr>
        <dsp:cNvPr id="0" name=""/>
        <dsp:cNvSpPr/>
      </dsp:nvSpPr>
      <dsp:spPr>
        <a:xfrm rot="5400000">
          <a:off x="4201176" y="99459"/>
          <a:ext cx="3993886" cy="3993886"/>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As we are one of the fastest growing Parishes in the state, this means that not only is our population growing, but development is as well.  Due to factors such as increased development and watershed changes over time, SFHAs  and BFEs are likely to expand and increase.</a:t>
          </a:r>
        </a:p>
      </dsp:txBody>
      <dsp:txXfrm rot="-5400000">
        <a:off x="4900107" y="1097930"/>
        <a:ext cx="3294956" cy="19969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2F19DE-D716-4739-AD4F-005B18E4BFF8}">
      <dsp:nvSpPr>
        <dsp:cNvPr id="0" name=""/>
        <dsp:cNvSpPr/>
      </dsp:nvSpPr>
      <dsp:spPr>
        <a:xfrm>
          <a:off x="6486" y="786985"/>
          <a:ext cx="854929" cy="85492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9B6AA4-09CB-4BB4-A0EF-A3FFCDC61708}">
      <dsp:nvSpPr>
        <dsp:cNvPr id="0" name=""/>
        <dsp:cNvSpPr/>
      </dsp:nvSpPr>
      <dsp:spPr>
        <a:xfrm>
          <a:off x="6486" y="1754524"/>
          <a:ext cx="2442656" cy="7814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dirty="0"/>
            <a:t>Goal is to reduce flood losses, insurance ratings, and promote awareness of flood insurance</a:t>
          </a:r>
        </a:p>
      </dsp:txBody>
      <dsp:txXfrm>
        <a:off x="6486" y="1754524"/>
        <a:ext cx="2442656" cy="781459"/>
      </dsp:txXfrm>
    </dsp:sp>
    <dsp:sp modelId="{D0DE392D-9081-4E68-BF29-1A5039DA0839}">
      <dsp:nvSpPr>
        <dsp:cNvPr id="0" name=""/>
        <dsp:cNvSpPr/>
      </dsp:nvSpPr>
      <dsp:spPr>
        <a:xfrm>
          <a:off x="6486" y="2588360"/>
          <a:ext cx="2442656" cy="817459"/>
        </a:xfrm>
        <a:prstGeom prst="rect">
          <a:avLst/>
        </a:prstGeom>
        <a:noFill/>
        <a:ln>
          <a:noFill/>
        </a:ln>
        <a:effectLst/>
      </dsp:spPr>
      <dsp:style>
        <a:lnRef idx="0">
          <a:scrgbClr r="0" g="0" b="0"/>
        </a:lnRef>
        <a:fillRef idx="0">
          <a:scrgbClr r="0" g="0" b="0"/>
        </a:fillRef>
        <a:effectRef idx="0">
          <a:scrgbClr r="0" g="0" b="0"/>
        </a:effectRef>
        <a:fontRef idx="minor"/>
      </dsp:style>
    </dsp:sp>
    <dsp:sp modelId="{490A0578-7CB9-4B11-B7E7-A82E283BEA54}">
      <dsp:nvSpPr>
        <dsp:cNvPr id="0" name=""/>
        <dsp:cNvSpPr/>
      </dsp:nvSpPr>
      <dsp:spPr>
        <a:xfrm>
          <a:off x="2876607" y="786985"/>
          <a:ext cx="854929" cy="85492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D6152B4-E637-411B-A516-8361FE147FE6}">
      <dsp:nvSpPr>
        <dsp:cNvPr id="0" name=""/>
        <dsp:cNvSpPr/>
      </dsp:nvSpPr>
      <dsp:spPr>
        <a:xfrm>
          <a:off x="2876607" y="1754524"/>
          <a:ext cx="2442656" cy="7814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dirty="0"/>
            <a:t>Uses Class Rating System from 10 to 1 to determine % of flood insurance premium reduction for the community.</a:t>
          </a:r>
        </a:p>
      </dsp:txBody>
      <dsp:txXfrm>
        <a:off x="2876607" y="1754524"/>
        <a:ext cx="2442656" cy="781459"/>
      </dsp:txXfrm>
    </dsp:sp>
    <dsp:sp modelId="{C8693D91-28D0-40F7-AFCA-B9C1975B351D}">
      <dsp:nvSpPr>
        <dsp:cNvPr id="0" name=""/>
        <dsp:cNvSpPr/>
      </dsp:nvSpPr>
      <dsp:spPr>
        <a:xfrm>
          <a:off x="2876607" y="2588360"/>
          <a:ext cx="2442656" cy="8174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US" sz="1100" kern="1200" dirty="0"/>
            <a:t>Class 10 receives 0% reduction</a:t>
          </a:r>
        </a:p>
        <a:p>
          <a:pPr marL="0" lvl="0" indent="0" algn="l" defTabSz="488950">
            <a:lnSpc>
              <a:spcPct val="90000"/>
            </a:lnSpc>
            <a:spcBef>
              <a:spcPct val="0"/>
            </a:spcBef>
            <a:spcAft>
              <a:spcPct val="35000"/>
            </a:spcAft>
            <a:buNone/>
          </a:pPr>
          <a:r>
            <a:rPr lang="en-US" sz="1100" kern="1200" dirty="0"/>
            <a:t>Class 1 receives maximum of 45% reduction</a:t>
          </a:r>
        </a:p>
      </dsp:txBody>
      <dsp:txXfrm>
        <a:off x="2876607" y="2588360"/>
        <a:ext cx="2442656" cy="817459"/>
      </dsp:txXfrm>
    </dsp:sp>
    <dsp:sp modelId="{6133408D-6F27-4899-8A92-98B4D82D90C5}">
      <dsp:nvSpPr>
        <dsp:cNvPr id="0" name=""/>
        <dsp:cNvSpPr/>
      </dsp:nvSpPr>
      <dsp:spPr>
        <a:xfrm>
          <a:off x="5746728" y="786985"/>
          <a:ext cx="854929" cy="85492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835F85-1BE8-417E-BF7C-D1F875A952F3}">
      <dsp:nvSpPr>
        <dsp:cNvPr id="0" name=""/>
        <dsp:cNvSpPr/>
      </dsp:nvSpPr>
      <dsp:spPr>
        <a:xfrm>
          <a:off x="5746728" y="1754524"/>
          <a:ext cx="2442656" cy="7814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dirty="0"/>
            <a:t>Activity Categories:</a:t>
          </a:r>
        </a:p>
      </dsp:txBody>
      <dsp:txXfrm>
        <a:off x="5746728" y="1754524"/>
        <a:ext cx="2442656" cy="781459"/>
      </dsp:txXfrm>
    </dsp:sp>
    <dsp:sp modelId="{3BC44589-DF54-4176-8D8C-8EED308D71DF}">
      <dsp:nvSpPr>
        <dsp:cNvPr id="0" name=""/>
        <dsp:cNvSpPr/>
      </dsp:nvSpPr>
      <dsp:spPr>
        <a:xfrm>
          <a:off x="5746728" y="2588360"/>
          <a:ext cx="2442656" cy="8174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US" sz="1100" kern="1200" dirty="0"/>
            <a:t>Public Information</a:t>
          </a:r>
        </a:p>
        <a:p>
          <a:pPr marL="0" lvl="0" indent="0" algn="l" defTabSz="488950">
            <a:lnSpc>
              <a:spcPct val="90000"/>
            </a:lnSpc>
            <a:spcBef>
              <a:spcPct val="0"/>
            </a:spcBef>
            <a:spcAft>
              <a:spcPct val="35000"/>
            </a:spcAft>
            <a:buNone/>
          </a:pPr>
          <a:r>
            <a:rPr lang="en-US" sz="1100" kern="1200" dirty="0"/>
            <a:t>Mapping and Regulations</a:t>
          </a:r>
        </a:p>
        <a:p>
          <a:pPr marL="0" lvl="0" indent="0" algn="l" defTabSz="488950">
            <a:lnSpc>
              <a:spcPct val="90000"/>
            </a:lnSpc>
            <a:spcBef>
              <a:spcPct val="0"/>
            </a:spcBef>
            <a:spcAft>
              <a:spcPct val="35000"/>
            </a:spcAft>
            <a:buNone/>
          </a:pPr>
          <a:r>
            <a:rPr lang="en-US" sz="1100" kern="1200" dirty="0"/>
            <a:t>Flood Damage Reduction</a:t>
          </a:r>
        </a:p>
        <a:p>
          <a:pPr marL="0" lvl="0" indent="0" algn="l" defTabSz="488950">
            <a:lnSpc>
              <a:spcPct val="90000"/>
            </a:lnSpc>
            <a:spcBef>
              <a:spcPct val="0"/>
            </a:spcBef>
            <a:spcAft>
              <a:spcPct val="35000"/>
            </a:spcAft>
            <a:buNone/>
          </a:pPr>
          <a:r>
            <a:rPr lang="en-US" sz="1100" kern="1200" dirty="0"/>
            <a:t>Flood Preparedness</a:t>
          </a:r>
        </a:p>
      </dsp:txBody>
      <dsp:txXfrm>
        <a:off x="5746728" y="2588360"/>
        <a:ext cx="2442656" cy="8174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BD821F-5AE9-4503-8033-D9E15A32FC81}">
      <dsp:nvSpPr>
        <dsp:cNvPr id="0" name=""/>
        <dsp:cNvSpPr/>
      </dsp:nvSpPr>
      <dsp:spPr>
        <a:xfrm>
          <a:off x="0" y="681330"/>
          <a:ext cx="8195871" cy="1257841"/>
        </a:xfrm>
        <a:prstGeom prst="roundRect">
          <a:avLst>
            <a:gd name="adj" fmla="val 10000"/>
          </a:avLst>
        </a:prstGeom>
        <a:solidFill>
          <a:schemeClr val="accent1">
            <a:lumMod val="40000"/>
            <a:lumOff val="60000"/>
          </a:schemeClr>
        </a:solidFill>
        <a:ln>
          <a:noFill/>
        </a:ln>
        <a:effectLst/>
      </dsp:spPr>
      <dsp:style>
        <a:lnRef idx="0">
          <a:scrgbClr r="0" g="0" b="0"/>
        </a:lnRef>
        <a:fillRef idx="1">
          <a:scrgbClr r="0" g="0" b="0"/>
        </a:fillRef>
        <a:effectRef idx="0">
          <a:scrgbClr r="0" g="0" b="0"/>
        </a:effectRef>
        <a:fontRef idx="minor"/>
      </dsp:style>
    </dsp:sp>
    <dsp:sp modelId="{81122384-7AE0-43A2-BA9D-D1C22B250FAB}">
      <dsp:nvSpPr>
        <dsp:cNvPr id="0" name=""/>
        <dsp:cNvSpPr/>
      </dsp:nvSpPr>
      <dsp:spPr>
        <a:xfrm>
          <a:off x="380497" y="964345"/>
          <a:ext cx="691812" cy="691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8FC83C-4F24-47CE-81B1-626698088D34}">
      <dsp:nvSpPr>
        <dsp:cNvPr id="0" name=""/>
        <dsp:cNvSpPr/>
      </dsp:nvSpPr>
      <dsp:spPr>
        <a:xfrm>
          <a:off x="1452806" y="681330"/>
          <a:ext cx="3688141" cy="1257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122" tIns="133122" rIns="133122" bIns="133122" numCol="1" spcCol="1270" anchor="ctr" anchorCtr="0">
          <a:noAutofit/>
        </a:bodyPr>
        <a:lstStyle/>
        <a:p>
          <a:pPr marL="0" lvl="0" indent="0" algn="l" defTabSz="1111250">
            <a:lnSpc>
              <a:spcPct val="90000"/>
            </a:lnSpc>
            <a:spcBef>
              <a:spcPct val="0"/>
            </a:spcBef>
            <a:spcAft>
              <a:spcPct val="35000"/>
            </a:spcAft>
            <a:buNone/>
          </a:pPr>
          <a:r>
            <a:rPr lang="en-US" sz="2500" kern="1200" dirty="0"/>
            <a:t>Currently rated as an “7”</a:t>
          </a:r>
        </a:p>
      </dsp:txBody>
      <dsp:txXfrm>
        <a:off x="1452806" y="681330"/>
        <a:ext cx="3688141" cy="1257841"/>
      </dsp:txXfrm>
    </dsp:sp>
    <dsp:sp modelId="{7BD8E3B1-FCED-4EF2-A3E2-E0D3BAF841A5}">
      <dsp:nvSpPr>
        <dsp:cNvPr id="0" name=""/>
        <dsp:cNvSpPr/>
      </dsp:nvSpPr>
      <dsp:spPr>
        <a:xfrm>
          <a:off x="5140948" y="681330"/>
          <a:ext cx="3054922" cy="1257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122" tIns="133122" rIns="133122" bIns="133122" numCol="1" spcCol="1270" anchor="ctr" anchorCtr="0">
          <a:noAutofit/>
        </a:bodyPr>
        <a:lstStyle/>
        <a:p>
          <a:pPr marL="0" lvl="0" indent="0" algn="l" defTabSz="533400">
            <a:lnSpc>
              <a:spcPct val="90000"/>
            </a:lnSpc>
            <a:spcBef>
              <a:spcPct val="0"/>
            </a:spcBef>
            <a:spcAft>
              <a:spcPct val="35000"/>
            </a:spcAft>
            <a:buNone/>
          </a:pPr>
          <a:r>
            <a:rPr lang="en-US" sz="1200" kern="1200" dirty="0"/>
            <a:t>Residents receive automatic 15% discount on flood policies, which results in:</a:t>
          </a:r>
        </a:p>
        <a:p>
          <a:pPr marL="114300" lvl="1" indent="-114300" algn="l" defTabSz="533400">
            <a:lnSpc>
              <a:spcPct val="90000"/>
            </a:lnSpc>
            <a:spcBef>
              <a:spcPct val="0"/>
            </a:spcBef>
            <a:spcAft>
              <a:spcPct val="15000"/>
            </a:spcAft>
            <a:buChar char="•"/>
          </a:pPr>
          <a:r>
            <a:rPr lang="en-US" sz="1200" kern="1200" dirty="0"/>
            <a:t>-Average Savings of $$80 per policy</a:t>
          </a:r>
        </a:p>
        <a:p>
          <a:pPr marL="114300" lvl="1" indent="-114300" algn="l" defTabSz="533400">
            <a:lnSpc>
              <a:spcPct val="90000"/>
            </a:lnSpc>
            <a:spcBef>
              <a:spcPct val="0"/>
            </a:spcBef>
            <a:spcAft>
              <a:spcPct val="15000"/>
            </a:spcAft>
            <a:buChar char="•"/>
          </a:pPr>
          <a:r>
            <a:rPr lang="en-US" sz="1200" kern="1200" dirty="0"/>
            <a:t>-Average Savings of $800,125 Parish-wide</a:t>
          </a:r>
        </a:p>
      </dsp:txBody>
      <dsp:txXfrm>
        <a:off x="5140948" y="681330"/>
        <a:ext cx="3054922" cy="1257841"/>
      </dsp:txXfrm>
    </dsp:sp>
    <dsp:sp modelId="{B5E17175-E063-44E0-B570-E7C270F95680}">
      <dsp:nvSpPr>
        <dsp:cNvPr id="0" name=""/>
        <dsp:cNvSpPr/>
      </dsp:nvSpPr>
      <dsp:spPr>
        <a:xfrm>
          <a:off x="0" y="2253632"/>
          <a:ext cx="8195871" cy="125784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D6D868-4956-4C63-B79F-F285B59098EE}">
      <dsp:nvSpPr>
        <dsp:cNvPr id="0" name=""/>
        <dsp:cNvSpPr/>
      </dsp:nvSpPr>
      <dsp:spPr>
        <a:xfrm>
          <a:off x="380497" y="2536647"/>
          <a:ext cx="691812" cy="691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FBF185-5391-48DF-8A3A-B47DA198E927}">
      <dsp:nvSpPr>
        <dsp:cNvPr id="0" name=""/>
        <dsp:cNvSpPr/>
      </dsp:nvSpPr>
      <dsp:spPr>
        <a:xfrm>
          <a:off x="1452806" y="2253632"/>
          <a:ext cx="6743064" cy="1257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122" tIns="133122" rIns="133122" bIns="133122" numCol="1" spcCol="1270" anchor="ctr" anchorCtr="0">
          <a:noAutofit/>
        </a:bodyPr>
        <a:lstStyle/>
        <a:p>
          <a:pPr marL="0" lvl="0" indent="0" algn="l" defTabSz="889000">
            <a:lnSpc>
              <a:spcPct val="90000"/>
            </a:lnSpc>
            <a:spcBef>
              <a:spcPct val="0"/>
            </a:spcBef>
            <a:spcAft>
              <a:spcPct val="35000"/>
            </a:spcAft>
            <a:buNone/>
          </a:pPr>
          <a:r>
            <a:rPr lang="en-US" sz="2000" kern="1200" dirty="0"/>
            <a:t>5 Year recertification (on hold due to Federal Government)</a:t>
          </a:r>
        </a:p>
      </dsp:txBody>
      <dsp:txXfrm>
        <a:off x="1452806" y="2253632"/>
        <a:ext cx="6743064" cy="12578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7ACE5A-3A5D-4006-8099-34B3247AC55E}">
      <dsp:nvSpPr>
        <dsp:cNvPr id="0" name=""/>
        <dsp:cNvSpPr/>
      </dsp:nvSpPr>
      <dsp:spPr>
        <a:xfrm>
          <a:off x="0" y="0"/>
          <a:ext cx="4916510" cy="187188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5C551A-9BDD-40FD-88C3-8C1819EEDC37}">
      <dsp:nvSpPr>
        <dsp:cNvPr id="0" name=""/>
        <dsp:cNvSpPr/>
      </dsp:nvSpPr>
      <dsp:spPr>
        <a:xfrm>
          <a:off x="566245" y="421974"/>
          <a:ext cx="1029537" cy="10295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DF8AA4-2B80-4A5C-9804-DCE9DD2C266C}">
      <dsp:nvSpPr>
        <dsp:cNvPr id="0" name=""/>
        <dsp:cNvSpPr/>
      </dsp:nvSpPr>
      <dsp:spPr>
        <a:xfrm>
          <a:off x="2162028" y="799"/>
          <a:ext cx="2754481" cy="1871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108" tIns="198108" rIns="198108" bIns="198108" numCol="1" spcCol="1270" anchor="ctr" anchorCtr="0">
          <a:noAutofit/>
        </a:bodyPr>
        <a:lstStyle/>
        <a:p>
          <a:pPr marL="0" lvl="0" indent="0" algn="l" defTabSz="666750">
            <a:lnSpc>
              <a:spcPct val="100000"/>
            </a:lnSpc>
            <a:spcBef>
              <a:spcPct val="0"/>
            </a:spcBef>
            <a:spcAft>
              <a:spcPct val="35000"/>
            </a:spcAft>
            <a:buNone/>
          </a:pPr>
          <a:r>
            <a:rPr lang="en-US" sz="1500" kern="1200" dirty="0"/>
            <a:t>An additional height requirement above BFE that provides a margin of safety against extraordinary or unknown risks usually ranges from 1 to 3 feet </a:t>
          </a:r>
        </a:p>
      </dsp:txBody>
      <dsp:txXfrm>
        <a:off x="2162028" y="799"/>
        <a:ext cx="2754481" cy="1871885"/>
      </dsp:txXfrm>
    </dsp:sp>
    <dsp:sp modelId="{8724150B-A64E-4244-ADAB-C059DD81C208}">
      <dsp:nvSpPr>
        <dsp:cNvPr id="0" name=""/>
        <dsp:cNvSpPr/>
      </dsp:nvSpPr>
      <dsp:spPr>
        <a:xfrm>
          <a:off x="0" y="2340657"/>
          <a:ext cx="4916510" cy="187188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5C2DFD-16C8-460D-8976-FC5FAA46F1CB}">
      <dsp:nvSpPr>
        <dsp:cNvPr id="0" name=""/>
        <dsp:cNvSpPr/>
      </dsp:nvSpPr>
      <dsp:spPr>
        <a:xfrm>
          <a:off x="566245" y="2761831"/>
          <a:ext cx="1029537" cy="10295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B4653D-8204-4CDB-8BF6-ADC86312E9ED}">
      <dsp:nvSpPr>
        <dsp:cNvPr id="0" name=""/>
        <dsp:cNvSpPr/>
      </dsp:nvSpPr>
      <dsp:spPr>
        <a:xfrm>
          <a:off x="2162028" y="2340657"/>
          <a:ext cx="2754481" cy="1871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108" tIns="198108" rIns="198108" bIns="198108" numCol="1" spcCol="1270" anchor="ctr" anchorCtr="0">
          <a:noAutofit/>
        </a:bodyPr>
        <a:lstStyle/>
        <a:p>
          <a:pPr marL="0" lvl="0" indent="0" algn="l" defTabSz="666750">
            <a:lnSpc>
              <a:spcPct val="100000"/>
            </a:lnSpc>
            <a:spcBef>
              <a:spcPct val="0"/>
            </a:spcBef>
            <a:spcAft>
              <a:spcPct val="35000"/>
            </a:spcAft>
            <a:buNone/>
          </a:pPr>
          <a:r>
            <a:rPr lang="en-US" sz="1500" kern="1200" dirty="0"/>
            <a:t>Ascension Parish currently has a 2 foot of Freeboard in it’s Flood Damage Prevention Ordinance (adopted 2019)</a:t>
          </a:r>
        </a:p>
      </dsp:txBody>
      <dsp:txXfrm>
        <a:off x="2162028" y="2340657"/>
        <a:ext cx="2754481" cy="1871885"/>
      </dsp:txXfrm>
    </dsp:sp>
    <dsp:sp modelId="{68AEEC28-9347-4F52-AEE7-339E69DCA814}">
      <dsp:nvSpPr>
        <dsp:cNvPr id="0" name=""/>
        <dsp:cNvSpPr/>
      </dsp:nvSpPr>
      <dsp:spPr>
        <a:xfrm>
          <a:off x="0" y="4680514"/>
          <a:ext cx="4916510" cy="187188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12E160-20A2-4DAC-B6B3-93A5A28AA6B6}">
      <dsp:nvSpPr>
        <dsp:cNvPr id="0" name=""/>
        <dsp:cNvSpPr/>
      </dsp:nvSpPr>
      <dsp:spPr>
        <a:xfrm>
          <a:off x="566245" y="5101688"/>
          <a:ext cx="1029537" cy="10295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9CE032-239B-4EFF-A8DB-76077E652A73}">
      <dsp:nvSpPr>
        <dsp:cNvPr id="0" name=""/>
        <dsp:cNvSpPr/>
      </dsp:nvSpPr>
      <dsp:spPr>
        <a:xfrm>
          <a:off x="2162028" y="4680514"/>
          <a:ext cx="2754481" cy="1871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108" tIns="198108" rIns="198108" bIns="198108" numCol="1" spcCol="1270" anchor="ctr" anchorCtr="0">
          <a:noAutofit/>
        </a:bodyPr>
        <a:lstStyle/>
        <a:p>
          <a:pPr marL="0" lvl="0" indent="0" algn="l" defTabSz="666750">
            <a:lnSpc>
              <a:spcPct val="100000"/>
            </a:lnSpc>
            <a:spcBef>
              <a:spcPct val="0"/>
            </a:spcBef>
            <a:spcAft>
              <a:spcPct val="35000"/>
            </a:spcAft>
            <a:buNone/>
          </a:pPr>
          <a:r>
            <a:rPr lang="en-US" sz="1500" kern="1200" dirty="0"/>
            <a:t>A 2’ Freeboard results in an average savings of 46% percent on a flood insurance policy, compared to a structure built at BFE</a:t>
          </a:r>
        </a:p>
      </dsp:txBody>
      <dsp:txXfrm>
        <a:off x="2162028" y="4680514"/>
        <a:ext cx="2754481" cy="18718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261E8F-17D8-42CA-A98C-82A305B3CA29}">
      <dsp:nvSpPr>
        <dsp:cNvPr id="0" name=""/>
        <dsp:cNvSpPr/>
      </dsp:nvSpPr>
      <dsp:spPr>
        <a:xfrm>
          <a:off x="1000" y="544413"/>
          <a:ext cx="3511658" cy="22299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F31516-C6BE-44E2-8747-5B9620218A71}">
      <dsp:nvSpPr>
        <dsp:cNvPr id="0" name=""/>
        <dsp:cNvSpPr/>
      </dsp:nvSpPr>
      <dsp:spPr>
        <a:xfrm>
          <a:off x="391184" y="915088"/>
          <a:ext cx="3511658" cy="22299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Benefits of Freeboard to Ascension Parish </a:t>
          </a:r>
        </a:p>
      </dsp:txBody>
      <dsp:txXfrm>
        <a:off x="456496" y="980400"/>
        <a:ext cx="3381034" cy="2099279"/>
      </dsp:txXfrm>
    </dsp:sp>
    <dsp:sp modelId="{8DB17959-8E7A-4AA0-9037-E67DA1CA08CD}">
      <dsp:nvSpPr>
        <dsp:cNvPr id="0" name=""/>
        <dsp:cNvSpPr/>
      </dsp:nvSpPr>
      <dsp:spPr>
        <a:xfrm>
          <a:off x="4293027" y="544413"/>
          <a:ext cx="3511658" cy="22299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DA60DE-6FAB-41B6-875C-D3FD56503B02}">
      <dsp:nvSpPr>
        <dsp:cNvPr id="0" name=""/>
        <dsp:cNvSpPr/>
      </dsp:nvSpPr>
      <dsp:spPr>
        <a:xfrm>
          <a:off x="4683211" y="915088"/>
          <a:ext cx="3511658" cy="22299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Keep in mind that an event greater than a 100-yr storm can  occur at any time and having freeboard is just a little bit of extra “insurance” in ensuring that our residents and their homes and property are safe and protected.</a:t>
          </a:r>
        </a:p>
      </dsp:txBody>
      <dsp:txXfrm>
        <a:off x="4748523" y="980400"/>
        <a:ext cx="3381034" cy="20992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2B20F7-AED8-4097-B7C2-07D7C713CDF0}">
      <dsp:nvSpPr>
        <dsp:cNvPr id="0" name=""/>
        <dsp:cNvSpPr/>
      </dsp:nvSpPr>
      <dsp:spPr>
        <a:xfrm>
          <a:off x="1118728" y="431"/>
          <a:ext cx="2837340" cy="1702404"/>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Every year, flooding causes more than $2 billion of property damage in the U.S.</a:t>
          </a:r>
        </a:p>
      </dsp:txBody>
      <dsp:txXfrm>
        <a:off x="1118728" y="431"/>
        <a:ext cx="2837340" cy="1702404"/>
      </dsp:txXfrm>
    </dsp:sp>
    <dsp:sp modelId="{446B2AB0-0701-48D8-B8D9-2352523D1453}">
      <dsp:nvSpPr>
        <dsp:cNvPr id="0" name=""/>
        <dsp:cNvSpPr/>
      </dsp:nvSpPr>
      <dsp:spPr>
        <a:xfrm>
          <a:off x="4239802" y="431"/>
          <a:ext cx="2837340" cy="1702404"/>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In a high risk area, your home has a 26% chance of being damaged by a flood during the course of a 30-year mortgage, compared to a 9% chance of fire.</a:t>
          </a:r>
        </a:p>
      </dsp:txBody>
      <dsp:txXfrm>
        <a:off x="4239802" y="431"/>
        <a:ext cx="2837340" cy="1702404"/>
      </dsp:txXfrm>
    </dsp:sp>
    <dsp:sp modelId="{B3794D8C-9FC5-442B-B871-66CF67AD9647}">
      <dsp:nvSpPr>
        <dsp:cNvPr id="0" name=""/>
        <dsp:cNvSpPr/>
      </dsp:nvSpPr>
      <dsp:spPr>
        <a:xfrm>
          <a:off x="2679265" y="1986569"/>
          <a:ext cx="2837340" cy="1702404"/>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Source:  FloodSmart.gov</a:t>
          </a:r>
        </a:p>
      </dsp:txBody>
      <dsp:txXfrm>
        <a:off x="2679265" y="1986569"/>
        <a:ext cx="2837340" cy="170240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A67908-FE2C-4523-97A2-DBCAB8D6FDF4}">
      <dsp:nvSpPr>
        <dsp:cNvPr id="0" name=""/>
        <dsp:cNvSpPr/>
      </dsp:nvSpPr>
      <dsp:spPr>
        <a:xfrm>
          <a:off x="2401" y="606517"/>
          <a:ext cx="1904899" cy="11429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dirty="0"/>
            <a:t>PROTECT YOURSELF WITH FLOOD INSURANCE</a:t>
          </a:r>
          <a:endParaRPr lang="en-US" sz="900" kern="1200" dirty="0"/>
        </a:p>
      </dsp:txBody>
      <dsp:txXfrm>
        <a:off x="2401" y="606517"/>
        <a:ext cx="1904899" cy="1142939"/>
      </dsp:txXfrm>
    </dsp:sp>
    <dsp:sp modelId="{C67274CC-B440-44CF-B84F-17984393BCDD}">
      <dsp:nvSpPr>
        <dsp:cNvPr id="0" name=""/>
        <dsp:cNvSpPr/>
      </dsp:nvSpPr>
      <dsp:spPr>
        <a:xfrm>
          <a:off x="2097790" y="606517"/>
          <a:ext cx="1904899" cy="11429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Get information on your flood risk and prepare with an emergency plan, which should include purchasing flood insurance to protect property and possessions from flood damage.</a:t>
          </a:r>
        </a:p>
      </dsp:txBody>
      <dsp:txXfrm>
        <a:off x="2097790" y="606517"/>
        <a:ext cx="1904899" cy="1142939"/>
      </dsp:txXfrm>
    </dsp:sp>
    <dsp:sp modelId="{4F8CBCAA-4484-4CE8-BE1A-65EECC3AE33B}">
      <dsp:nvSpPr>
        <dsp:cNvPr id="0" name=""/>
        <dsp:cNvSpPr/>
      </dsp:nvSpPr>
      <dsp:spPr>
        <a:xfrm>
          <a:off x="4193180" y="606517"/>
          <a:ext cx="1904899" cy="11429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Remember, most homeowners insurance does not cover floods, and there typically is a 30-day wait before a policy goes into effect. If you already have a flood policy, be sure to renew it each year to remain financially protected against costly flood damage.</a:t>
          </a:r>
        </a:p>
      </dsp:txBody>
      <dsp:txXfrm>
        <a:off x="4193180" y="606517"/>
        <a:ext cx="1904899" cy="1142939"/>
      </dsp:txXfrm>
    </dsp:sp>
    <dsp:sp modelId="{A2E54F3D-9CA5-45D8-9866-46FB5ACA6453}">
      <dsp:nvSpPr>
        <dsp:cNvPr id="0" name=""/>
        <dsp:cNvSpPr/>
      </dsp:nvSpPr>
      <dsp:spPr>
        <a:xfrm>
          <a:off x="6288570" y="606517"/>
          <a:ext cx="1904899" cy="11429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A flood can be devastating, and you don't have to live near water to be at risk. Factors such as changing weather patterns or land development can present new flooding risks for your community.</a:t>
          </a:r>
        </a:p>
      </dsp:txBody>
      <dsp:txXfrm>
        <a:off x="6288570" y="606517"/>
        <a:ext cx="1904899" cy="1142939"/>
      </dsp:txXfrm>
    </dsp:sp>
    <dsp:sp modelId="{220DB9D0-059F-4448-A08C-CE0AAF0C6D4E}">
      <dsp:nvSpPr>
        <dsp:cNvPr id="0" name=""/>
        <dsp:cNvSpPr/>
      </dsp:nvSpPr>
      <dsp:spPr>
        <a:xfrm>
          <a:off x="1050095" y="1939947"/>
          <a:ext cx="1904899" cy="11429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Only 6 inches of flood water can cause over $20,000 in damage to a 1,000 sq. ft. home.</a:t>
          </a:r>
        </a:p>
      </dsp:txBody>
      <dsp:txXfrm>
        <a:off x="1050095" y="1939947"/>
        <a:ext cx="1904899" cy="1142939"/>
      </dsp:txXfrm>
    </dsp:sp>
    <dsp:sp modelId="{7C014401-078D-4766-98DB-F3B54577860A}">
      <dsp:nvSpPr>
        <dsp:cNvPr id="0" name=""/>
        <dsp:cNvSpPr/>
      </dsp:nvSpPr>
      <dsp:spPr>
        <a:xfrm>
          <a:off x="3145485" y="1939947"/>
          <a:ext cx="1904899" cy="11429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In high-risk areas, there is at least a 1 in 4 chance of flooding during a 30-year mortgage.</a:t>
          </a:r>
        </a:p>
      </dsp:txBody>
      <dsp:txXfrm>
        <a:off x="3145485" y="1939947"/>
        <a:ext cx="1904899" cy="1142939"/>
      </dsp:txXfrm>
    </dsp:sp>
    <dsp:sp modelId="{4908BD7C-F629-40DC-8406-5838A20C8BE9}">
      <dsp:nvSpPr>
        <dsp:cNvPr id="0" name=""/>
        <dsp:cNvSpPr/>
      </dsp:nvSpPr>
      <dsp:spPr>
        <a:xfrm>
          <a:off x="5240875" y="1939947"/>
          <a:ext cx="1904899" cy="11429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Homeowners can insure a home for up to $250,000 and its contents for up to $100,000. Renters can cover their belongings for up to $100,000. Non-residential property owners can insure a building and its contents for up to $500,000 each.</a:t>
          </a:r>
        </a:p>
      </dsp:txBody>
      <dsp:txXfrm>
        <a:off x="5240875" y="1939947"/>
        <a:ext cx="1904899" cy="1142939"/>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C0974392-B54E-46F8-B3B9-B2D46100C9C3}" type="datetimeFigureOut">
              <a:rPr lang="en-US" smtClean="0"/>
              <a:pPr/>
              <a:t>3/9/2026</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7251752-1B96-479A-9EF5-EDA35CFC72E9}" type="slidenum">
              <a:rPr lang="en-US" smtClean="0"/>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2116F5E-4630-473F-81B7-B6E7F87AF1C2}" type="datetimeFigureOut">
              <a:rPr lang="en-US" smtClean="0"/>
              <a:pPr/>
              <a:t>3/9/2026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FEC2ECB-C364-4970-9DD8-E5D9D102F117}"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EC2ECB-C364-4970-9DD8-E5D9D102F117}"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AF4E6-3ED7-6072-4598-0BC5794580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56CDF0-6D6A-657F-4BD8-65998AC17B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B5A5E5-71BE-CD40-7A6C-8D1EA5973B33}"/>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39BD6F16-6E97-1668-19D1-D533DE851624}"/>
              </a:ext>
            </a:extLst>
          </p:cNvPr>
          <p:cNvSpPr>
            <a:spLocks noGrp="1"/>
          </p:cNvSpPr>
          <p:nvPr>
            <p:ph type="sldNum" sz="quarter" idx="10"/>
          </p:nvPr>
        </p:nvSpPr>
        <p:spPr/>
        <p:txBody>
          <a:bodyPr/>
          <a:lstStyle/>
          <a:p>
            <a:fld id="{FFEC2ECB-C364-4970-9DD8-E5D9D102F117}" type="slidenum">
              <a:rPr lang="en-US" smtClean="0"/>
              <a:pPr/>
              <a:t>22</a:t>
            </a:fld>
            <a:endParaRPr lang="en-US" dirty="0"/>
          </a:p>
        </p:txBody>
      </p:sp>
    </p:spTree>
    <p:extLst>
      <p:ext uri="{BB962C8B-B14F-4D97-AF65-F5344CB8AC3E}">
        <p14:creationId xmlns:p14="http://schemas.microsoft.com/office/powerpoint/2010/main" val="1651277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9BBDC5F-6E68-4FB0-B28C-2637602A0FAA}" type="slidenum">
              <a:rPr lang="en-US" smtClean="0"/>
              <a:pPr>
                <a:defRPr/>
              </a:pPr>
              <a:t>‹#›</a:t>
            </a:fld>
            <a:endParaRPr lang="en-US" dirty="0"/>
          </a:p>
        </p:txBody>
      </p:sp>
    </p:spTree>
    <p:extLst>
      <p:ext uri="{BB962C8B-B14F-4D97-AF65-F5344CB8AC3E}">
        <p14:creationId xmlns:p14="http://schemas.microsoft.com/office/powerpoint/2010/main" val="1906978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E7329A98-7465-4AC7-95E5-DFF8C7C79910}" type="slidenum">
              <a:rPr lang="en-US" smtClean="0"/>
              <a:pPr>
                <a:defRPr/>
              </a:pPr>
              <a:t>‹#›</a:t>
            </a:fld>
            <a:endParaRPr lang="en-US" dirty="0"/>
          </a:p>
        </p:txBody>
      </p:sp>
    </p:spTree>
    <p:extLst>
      <p:ext uri="{BB962C8B-B14F-4D97-AF65-F5344CB8AC3E}">
        <p14:creationId xmlns:p14="http://schemas.microsoft.com/office/powerpoint/2010/main" val="1509429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6E7A796-9EE7-4813-B062-A215949E45B1}" type="slidenum">
              <a:rPr lang="en-US" smtClean="0"/>
              <a:pPr>
                <a:defRPr/>
              </a:pPr>
              <a:t>‹#›</a:t>
            </a:fld>
            <a:endParaRPr lang="en-US" dirty="0"/>
          </a:p>
        </p:txBody>
      </p:sp>
    </p:spTree>
    <p:extLst>
      <p:ext uri="{BB962C8B-B14F-4D97-AF65-F5344CB8AC3E}">
        <p14:creationId xmlns:p14="http://schemas.microsoft.com/office/powerpoint/2010/main" val="945945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E42C8206-9F0F-4E71-B2E1-9943C127DCCD}" type="slidenum">
              <a:rPr lang="en-US" smtClean="0"/>
              <a:pPr>
                <a:defRPr/>
              </a:pPr>
              <a:t>‹#›</a:t>
            </a:fld>
            <a:endParaRPr lang="en-US" dirty="0"/>
          </a:p>
        </p:txBody>
      </p:sp>
    </p:spTree>
    <p:extLst>
      <p:ext uri="{BB962C8B-B14F-4D97-AF65-F5344CB8AC3E}">
        <p14:creationId xmlns:p14="http://schemas.microsoft.com/office/powerpoint/2010/main" val="1555811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30F6A00B-E4DB-4CDF-9C15-E57AD0229E4E}" type="slidenum">
              <a:rPr lang="en-US" smtClean="0"/>
              <a:pPr>
                <a:defRPr/>
              </a:pPr>
              <a:t>‹#›</a:t>
            </a:fld>
            <a:endParaRPr lang="en-US" dirty="0"/>
          </a:p>
        </p:txBody>
      </p:sp>
    </p:spTree>
    <p:extLst>
      <p:ext uri="{BB962C8B-B14F-4D97-AF65-F5344CB8AC3E}">
        <p14:creationId xmlns:p14="http://schemas.microsoft.com/office/powerpoint/2010/main" val="509617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9F857EA3-2147-40E9-A69C-8B701D94C0A3}" type="slidenum">
              <a:rPr lang="en-US" smtClean="0"/>
              <a:pPr>
                <a:defRPr/>
              </a:pPr>
              <a:t>‹#›</a:t>
            </a:fld>
            <a:endParaRPr lang="en-US" dirty="0"/>
          </a:p>
        </p:txBody>
      </p:sp>
    </p:spTree>
    <p:extLst>
      <p:ext uri="{BB962C8B-B14F-4D97-AF65-F5344CB8AC3E}">
        <p14:creationId xmlns:p14="http://schemas.microsoft.com/office/powerpoint/2010/main" val="3799923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A42EBC83-7F4C-446C-A48A-9DF2EC7FDF1B}" type="slidenum">
              <a:rPr lang="en-US" smtClean="0"/>
              <a:pPr>
                <a:defRPr/>
              </a:pPr>
              <a:t>‹#›</a:t>
            </a:fld>
            <a:endParaRPr lang="en-US" dirty="0"/>
          </a:p>
        </p:txBody>
      </p:sp>
    </p:spTree>
    <p:extLst>
      <p:ext uri="{BB962C8B-B14F-4D97-AF65-F5344CB8AC3E}">
        <p14:creationId xmlns:p14="http://schemas.microsoft.com/office/powerpoint/2010/main" val="3855312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3D529156-B7D4-4FCC-84C0-F917FDC11F0B}" type="slidenum">
              <a:rPr lang="en-US" smtClean="0"/>
              <a:pPr>
                <a:defRPr/>
              </a:pPr>
              <a:t>‹#›</a:t>
            </a:fld>
            <a:endParaRPr lang="en-US" dirty="0"/>
          </a:p>
        </p:txBody>
      </p:sp>
    </p:spTree>
    <p:extLst>
      <p:ext uri="{BB962C8B-B14F-4D97-AF65-F5344CB8AC3E}">
        <p14:creationId xmlns:p14="http://schemas.microsoft.com/office/powerpoint/2010/main" val="2888226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55E0F460-BB45-4B27-8FF4-3067EB55E7FB}" type="slidenum">
              <a:rPr lang="en-US" smtClean="0"/>
              <a:pPr>
                <a:defRPr/>
              </a:pPr>
              <a:t>‹#›</a:t>
            </a:fld>
            <a:endParaRPr lang="en-US" dirty="0"/>
          </a:p>
        </p:txBody>
      </p:sp>
    </p:spTree>
    <p:extLst>
      <p:ext uri="{BB962C8B-B14F-4D97-AF65-F5344CB8AC3E}">
        <p14:creationId xmlns:p14="http://schemas.microsoft.com/office/powerpoint/2010/main" val="1538569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F36479D0-1739-425A-B512-22ED5725A97B}" type="slidenum">
              <a:rPr lang="en-US" smtClean="0"/>
              <a:pPr>
                <a:defRPr/>
              </a:pPr>
              <a:t>‹#›</a:t>
            </a:fld>
            <a:endParaRPr lang="en-US" dirty="0"/>
          </a:p>
        </p:txBody>
      </p:sp>
    </p:spTree>
    <p:extLst>
      <p:ext uri="{BB962C8B-B14F-4D97-AF65-F5344CB8AC3E}">
        <p14:creationId xmlns:p14="http://schemas.microsoft.com/office/powerpoint/2010/main" val="1048449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3BC61E67-3880-4355-8D91-B4DF5DD468E3}" type="slidenum">
              <a:rPr lang="en-US" smtClean="0"/>
              <a:pPr>
                <a:defRPr/>
              </a:pPr>
              <a:t>‹#›</a:t>
            </a:fld>
            <a:endParaRPr lang="en-US" dirty="0"/>
          </a:p>
        </p:txBody>
      </p:sp>
    </p:spTree>
    <p:extLst>
      <p:ext uri="{BB962C8B-B14F-4D97-AF65-F5344CB8AC3E}">
        <p14:creationId xmlns:p14="http://schemas.microsoft.com/office/powerpoint/2010/main" val="571254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C21E454-8509-4FC0-870B-61B6974D824D}" type="slidenum">
              <a:rPr lang="en-US" smtClean="0"/>
              <a:pPr>
                <a:defRPr/>
              </a:pPr>
              <a:t>‹#›</a:t>
            </a:fld>
            <a:endParaRPr lang="en-US" dirty="0"/>
          </a:p>
        </p:txBody>
      </p:sp>
    </p:spTree>
    <p:extLst>
      <p:ext uri="{BB962C8B-B14F-4D97-AF65-F5344CB8AC3E}">
        <p14:creationId xmlns:p14="http://schemas.microsoft.com/office/powerpoint/2010/main" val="38112462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3" Type="http://schemas.openxmlformats.org/officeDocument/2006/relationships/hyperlink" Target="mailto:Marcia.shivers@apgov.us"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82" name="Rectangle 208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3" name="TextBox 7"/>
          <p:cNvSpPr txBox="1">
            <a:spLocks noChangeArrowheads="1"/>
          </p:cNvSpPr>
          <p:nvPr/>
        </p:nvSpPr>
        <p:spPr bwMode="auto">
          <a:xfrm>
            <a:off x="617581" y="921715"/>
            <a:ext cx="3872267" cy="2635993"/>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4200" kern="1200" dirty="0">
                <a:solidFill>
                  <a:schemeClr val="tx1"/>
                </a:solidFill>
                <a:latin typeface="+mj-lt"/>
                <a:ea typeface="+mj-ea"/>
                <a:cs typeface="+mj-cs"/>
              </a:rPr>
              <a:t>Floodplain Management  Ascension Parish</a:t>
            </a:r>
          </a:p>
        </p:txBody>
      </p:sp>
      <p:sp>
        <p:nvSpPr>
          <p:cNvPr id="2084" name="Rectangle 2083">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9144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6" name="Rectangle 2085">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4022220"/>
            <a:ext cx="611504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8" name="Rectangle 2087">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9190104"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2" name="Rectangle 3"/>
          <p:cNvSpPr>
            <a:spLocks noGrp="1" noChangeArrowheads="1"/>
          </p:cNvSpPr>
          <p:nvPr>
            <p:ph type="subTitle" idx="1"/>
          </p:nvPr>
        </p:nvSpPr>
        <p:spPr>
          <a:xfrm>
            <a:off x="617581" y="4541263"/>
            <a:ext cx="3497218" cy="1395022"/>
          </a:xfrm>
        </p:spPr>
        <p:txBody>
          <a:bodyPr vert="horz" lIns="91440" tIns="45720" rIns="91440" bIns="45720" rtlCol="0" anchor="t">
            <a:normAutofit/>
          </a:bodyPr>
          <a:lstStyle/>
          <a:p>
            <a:pPr algn="l"/>
            <a:r>
              <a:rPr lang="en-US" kern="1200" dirty="0">
                <a:solidFill>
                  <a:srgbClr val="FFFFFF"/>
                </a:solidFill>
                <a:latin typeface="+mn-lt"/>
                <a:ea typeface="+mn-ea"/>
                <a:cs typeface="+mn-cs"/>
              </a:rPr>
              <a:t>Marcia Shivers, CFM</a:t>
            </a:r>
          </a:p>
          <a:p>
            <a:pPr algn="l"/>
            <a:r>
              <a:rPr lang="en-US" kern="1200" dirty="0">
                <a:solidFill>
                  <a:srgbClr val="FFFFFF"/>
                </a:solidFill>
                <a:latin typeface="+mn-lt"/>
                <a:ea typeface="+mn-ea"/>
                <a:cs typeface="+mn-cs"/>
              </a:rPr>
              <a:t>Floodplain </a:t>
            </a:r>
            <a:r>
              <a:rPr lang="en-US" dirty="0">
                <a:solidFill>
                  <a:srgbClr val="FFFFFF"/>
                </a:solidFill>
              </a:rPr>
              <a:t>Manager</a:t>
            </a:r>
            <a:endParaRPr lang="en-US" kern="1200" dirty="0">
              <a:solidFill>
                <a:srgbClr val="FFFFFF"/>
              </a:solidFill>
              <a:latin typeface="+mn-lt"/>
              <a:ea typeface="+mn-ea"/>
              <a:cs typeface="+mn-cs"/>
            </a:endParaRPr>
          </a:p>
          <a:p>
            <a:pPr algn="l"/>
            <a:r>
              <a:rPr lang="en-US" dirty="0">
                <a:solidFill>
                  <a:srgbClr val="FFFFFF"/>
                </a:solidFill>
              </a:rPr>
              <a:t>Ascension 2026</a:t>
            </a:r>
            <a:endParaRPr lang="en-US" kern="1200" dirty="0">
              <a:solidFill>
                <a:srgbClr val="FFFFFF"/>
              </a:solidFill>
              <a:latin typeface="+mn-lt"/>
              <a:ea typeface="+mn-ea"/>
              <a:cs typeface="+mn-cs"/>
            </a:endParaRPr>
          </a:p>
        </p:txBody>
      </p:sp>
      <p:pic>
        <p:nvPicPr>
          <p:cNvPr id="2051" name="Picture 5" descr="AP logo"/>
          <p:cNvPicPr>
            <a:picLocks noChangeAspect="1" noChangeArrowheads="1"/>
          </p:cNvPicPr>
          <p:nvPr/>
        </p:nvPicPr>
        <p:blipFill>
          <a:blip r:embed="rId3" cstate="print"/>
          <a:stretch>
            <a:fillRect/>
          </a:stretch>
        </p:blipFill>
        <p:spPr bwMode="auto">
          <a:xfrm>
            <a:off x="4930430" y="1303867"/>
            <a:ext cx="3872266" cy="3872266"/>
          </a:xfrm>
          <a:prstGeom prst="rect">
            <a:avLst/>
          </a:prstGeom>
          <a:noFill/>
        </p:spPr>
      </p:pic>
      <p:sp>
        <p:nvSpPr>
          <p:cNvPr id="2090" name="Rectangle 2089">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9143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9C97406-6714-81B2-1DFD-B0FE6A4AF29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E9D7E31-80B3-D206-0157-11790CE3C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81211213-1593-538F-BD8F-3543BD27DA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DF10EF1-5402-447F-B242-1900EC679C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C9BE473-E695-D2E4-AEE4-E99DCE6C7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F340C48-D2EE-317F-E5FA-8CA1FF5AAB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0D7530FE-EF83-5488-DDE2-9E0AC52B8C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5C14E1A4-F887-8A45-E01B-41E86D93D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F96145D-2F26-EEE7-D9F9-B5AAA161DCDD}"/>
              </a:ext>
            </a:extLst>
          </p:cNvPr>
          <p:cNvSpPr>
            <a:spLocks noGrp="1"/>
          </p:cNvSpPr>
          <p:nvPr>
            <p:ph type="title"/>
          </p:nvPr>
        </p:nvSpPr>
        <p:spPr>
          <a:xfrm>
            <a:off x="381000" y="1131570"/>
            <a:ext cx="2401025" cy="1383552"/>
          </a:xfrm>
        </p:spPr>
        <p:txBody>
          <a:bodyPr anchor="b">
            <a:normAutofit fontScale="90000"/>
          </a:bodyPr>
          <a:lstStyle/>
          <a:p>
            <a:pPr algn="r"/>
            <a:r>
              <a:rPr lang="en-US" sz="3500" dirty="0">
                <a:solidFill>
                  <a:srgbClr val="FFFFFF"/>
                </a:solidFill>
              </a:rPr>
              <a:t>Flood Damage Prevention Ordinance </a:t>
            </a:r>
          </a:p>
        </p:txBody>
      </p:sp>
      <p:sp>
        <p:nvSpPr>
          <p:cNvPr id="3" name="Content Placeholder 2">
            <a:extLst>
              <a:ext uri="{FF2B5EF4-FFF2-40B4-BE49-F238E27FC236}">
                <a16:creationId xmlns:a16="http://schemas.microsoft.com/office/drawing/2014/main" id="{55BB3533-8569-DAD4-A2E0-C98A98D36945}"/>
              </a:ext>
            </a:extLst>
          </p:cNvPr>
          <p:cNvSpPr>
            <a:spLocks noGrp="1"/>
          </p:cNvSpPr>
          <p:nvPr>
            <p:ph idx="1"/>
          </p:nvPr>
        </p:nvSpPr>
        <p:spPr>
          <a:xfrm>
            <a:off x="3607694" y="457200"/>
            <a:ext cx="4916510" cy="5738327"/>
          </a:xfrm>
          <a:noFill/>
        </p:spPr>
        <p:txBody>
          <a:bodyPr anchor="ctr">
            <a:normAutofit/>
          </a:bodyPr>
          <a:lstStyle/>
          <a:p>
            <a:pPr marL="0" indent="0">
              <a:buNone/>
              <a:defRPr/>
            </a:pPr>
            <a:endParaRPr lang="en-US" sz="1800" dirty="0">
              <a:solidFill>
                <a:srgbClr val="002060"/>
              </a:solidFill>
              <a:latin typeface="Corbel" pitchFamily="34" charset="0"/>
            </a:endParaRPr>
          </a:p>
          <a:p>
            <a:pPr>
              <a:buFont typeface="Arial" pitchFamily="34" charset="0"/>
              <a:buChar char="•"/>
              <a:defRPr/>
            </a:pPr>
            <a:r>
              <a:rPr lang="en-US" sz="1800" dirty="0">
                <a:solidFill>
                  <a:srgbClr val="002060"/>
                </a:solidFill>
                <a:latin typeface="Corbel" pitchFamily="34" charset="0"/>
              </a:rPr>
              <a:t>A community’s floodplain management program and permit records are reviewed periodically by FEMA</a:t>
            </a:r>
            <a:endParaRPr lang="en-US" sz="1800" u="sng" dirty="0">
              <a:solidFill>
                <a:srgbClr val="002060"/>
              </a:solidFill>
              <a:latin typeface="Corbel" pitchFamily="34" charset="0"/>
            </a:endParaRPr>
          </a:p>
          <a:p>
            <a:pPr>
              <a:buFont typeface="Arial" pitchFamily="34" charset="0"/>
              <a:buChar char="•"/>
              <a:defRPr/>
            </a:pPr>
            <a:endParaRPr lang="en-US" sz="1800" dirty="0">
              <a:solidFill>
                <a:srgbClr val="002060"/>
              </a:solidFill>
              <a:latin typeface="Corbel" pitchFamily="34" charset="0"/>
            </a:endParaRPr>
          </a:p>
          <a:p>
            <a:pPr>
              <a:buFont typeface="Arial" pitchFamily="34" charset="0"/>
              <a:buChar char="•"/>
              <a:defRPr/>
            </a:pPr>
            <a:r>
              <a:rPr lang="en-US" sz="1800" dirty="0">
                <a:solidFill>
                  <a:srgbClr val="002060"/>
                </a:solidFill>
                <a:latin typeface="Corbel" pitchFamily="34" charset="0"/>
              </a:rPr>
              <a:t>  Community Assistance Visit (CAV) – conducted every 5 years by FEMA and State NFIP Coordinator’s office (3 years depending on number of policies in force)</a:t>
            </a:r>
          </a:p>
          <a:p>
            <a:pPr>
              <a:buFont typeface="Arial" pitchFamily="34" charset="0"/>
              <a:buChar char="•"/>
              <a:defRPr/>
            </a:pPr>
            <a:endParaRPr lang="en-US" sz="1800" dirty="0">
              <a:solidFill>
                <a:srgbClr val="002060"/>
              </a:solidFill>
              <a:latin typeface="Corbel" pitchFamily="34" charset="0"/>
            </a:endParaRPr>
          </a:p>
          <a:p>
            <a:pPr>
              <a:buFont typeface="Arial" pitchFamily="34" charset="0"/>
              <a:buChar char="•"/>
              <a:defRPr/>
            </a:pPr>
            <a:r>
              <a:rPr lang="en-US" sz="1800" dirty="0">
                <a:solidFill>
                  <a:srgbClr val="002060"/>
                </a:solidFill>
                <a:latin typeface="Corbel" pitchFamily="34" charset="0"/>
              </a:rPr>
              <a:t>If a community is found to not be fully enforcing its Flood Ordinance, their participation in NFIP could be jeopardized</a:t>
            </a:r>
          </a:p>
          <a:p>
            <a:pPr>
              <a:buFont typeface="Arial" pitchFamily="34" charset="0"/>
              <a:buChar char="•"/>
              <a:defRPr/>
            </a:pPr>
            <a:endParaRPr lang="en-US" sz="1800" dirty="0">
              <a:solidFill>
                <a:srgbClr val="002060"/>
              </a:solidFill>
              <a:latin typeface="Corbel" pitchFamily="34" charset="0"/>
            </a:endParaRPr>
          </a:p>
          <a:p>
            <a:pPr marL="0" indent="0">
              <a:buNone/>
              <a:defRPr/>
            </a:pPr>
            <a:endParaRPr lang="en-US" sz="1800" dirty="0">
              <a:solidFill>
                <a:srgbClr val="002060"/>
              </a:solidFill>
              <a:latin typeface="Corbel" pitchFamily="34" charset="0"/>
            </a:endParaRPr>
          </a:p>
          <a:p>
            <a:pPr marL="0" indent="0">
              <a:buNone/>
              <a:defRPr/>
            </a:pPr>
            <a:endParaRPr lang="en-US" sz="1700" dirty="0">
              <a:solidFill>
                <a:srgbClr val="002060"/>
              </a:solidFill>
            </a:endParaRPr>
          </a:p>
        </p:txBody>
      </p:sp>
      <p:pic>
        <p:nvPicPr>
          <p:cNvPr id="4" name="Picture 5" descr="AP logo">
            <a:extLst>
              <a:ext uri="{FF2B5EF4-FFF2-40B4-BE49-F238E27FC236}">
                <a16:creationId xmlns:a16="http://schemas.microsoft.com/office/drawing/2014/main" id="{009F2EDC-955E-17A5-E37E-A54C0FE626C8}"/>
              </a:ext>
            </a:extLst>
          </p:cNvPr>
          <p:cNvPicPr>
            <a:picLocks noChangeAspect="1" noChangeArrowheads="1"/>
          </p:cNvPicPr>
          <p:nvPr/>
        </p:nvPicPr>
        <p:blipFill>
          <a:blip r:embed="rId2" cstate="print"/>
          <a:stretch>
            <a:fillRect/>
          </a:stretch>
        </p:blipFill>
        <p:spPr bwMode="auto">
          <a:xfrm>
            <a:off x="7924800" y="5607005"/>
            <a:ext cx="974689" cy="974689"/>
          </a:xfrm>
          <a:prstGeom prst="rect">
            <a:avLst/>
          </a:prstGeom>
          <a:noFill/>
        </p:spPr>
      </p:pic>
    </p:spTree>
    <p:extLst>
      <p:ext uri="{BB962C8B-B14F-4D97-AF65-F5344CB8AC3E}">
        <p14:creationId xmlns:p14="http://schemas.microsoft.com/office/powerpoint/2010/main" val="276916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7442FCF-B722-AB48-9190-25BDDAE4F308}"/>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FE23F85-4B4B-06D6-6C9B-0422F99AC231}"/>
              </a:ext>
            </a:extLst>
          </p:cNvPr>
          <p:cNvSpPr>
            <a:spLocks noGrp="1"/>
          </p:cNvSpPr>
          <p:nvPr>
            <p:ph type="title"/>
          </p:nvPr>
        </p:nvSpPr>
        <p:spPr>
          <a:xfrm>
            <a:off x="1028699" y="294538"/>
            <a:ext cx="7421963" cy="1033669"/>
          </a:xfrm>
        </p:spPr>
        <p:txBody>
          <a:bodyPr>
            <a:normAutofit/>
          </a:bodyPr>
          <a:lstStyle/>
          <a:p>
            <a:r>
              <a:rPr lang="en-US" sz="3200" dirty="0">
                <a:solidFill>
                  <a:srgbClr val="FFFFFF"/>
                </a:solidFill>
              </a:rPr>
              <a:t>What is the Community Rating System (CRS)</a:t>
            </a:r>
          </a:p>
        </p:txBody>
      </p:sp>
      <p:sp>
        <p:nvSpPr>
          <p:cNvPr id="3" name="Content Placeholder 2">
            <a:extLst>
              <a:ext uri="{FF2B5EF4-FFF2-40B4-BE49-F238E27FC236}">
                <a16:creationId xmlns:a16="http://schemas.microsoft.com/office/drawing/2014/main" id="{9490B3D0-4C5E-9ADD-5BF3-3DB273DA675C}"/>
              </a:ext>
            </a:extLst>
          </p:cNvPr>
          <p:cNvSpPr>
            <a:spLocks noGrp="1"/>
          </p:cNvSpPr>
          <p:nvPr>
            <p:ph idx="1"/>
          </p:nvPr>
        </p:nvSpPr>
        <p:spPr>
          <a:xfrm>
            <a:off x="1047582" y="2286000"/>
            <a:ext cx="7293023" cy="3683358"/>
          </a:xfrm>
        </p:spPr>
        <p:txBody>
          <a:bodyPr anchor="ctr">
            <a:normAutofit/>
          </a:bodyPr>
          <a:lstStyle/>
          <a:p>
            <a:pPr marL="0" indent="0" algn="ctr">
              <a:buNone/>
              <a:defRPr/>
            </a:pPr>
            <a:r>
              <a:rPr lang="en-US" sz="1700" dirty="0">
                <a:latin typeface="Corbel" pitchFamily="34" charset="0"/>
              </a:rPr>
              <a:t>A voluntary program. Participating communities can get credits for implementing certain activities above and beyond the minimum requirements of NFIP. Residents can get a certain percent reduction in their flood insurance premium rates based on the credits their community earns. </a:t>
            </a:r>
          </a:p>
          <a:p>
            <a:pPr marL="0" indent="0">
              <a:buNone/>
              <a:defRPr/>
            </a:pPr>
            <a:endParaRPr lang="en-US" sz="1700" dirty="0">
              <a:latin typeface="Corbel" pitchFamily="34" charset="0"/>
            </a:endParaRPr>
          </a:p>
          <a:p>
            <a:pPr>
              <a:buFont typeface="Arial" pitchFamily="34" charset="0"/>
              <a:buChar char="•"/>
              <a:defRPr/>
            </a:pPr>
            <a:endParaRPr lang="en-US" sz="1700" dirty="0">
              <a:latin typeface="Corbel" pitchFamily="34" charset="0"/>
            </a:endParaRPr>
          </a:p>
          <a:p>
            <a:pPr marL="0" indent="0">
              <a:buNone/>
              <a:defRPr/>
            </a:pPr>
            <a:endParaRPr lang="en-US" sz="1700" dirty="0"/>
          </a:p>
        </p:txBody>
      </p:sp>
      <p:pic>
        <p:nvPicPr>
          <p:cNvPr id="4" name="Picture 5" descr="AP logo">
            <a:extLst>
              <a:ext uri="{FF2B5EF4-FFF2-40B4-BE49-F238E27FC236}">
                <a16:creationId xmlns:a16="http://schemas.microsoft.com/office/drawing/2014/main" id="{5D90C995-E41B-AC9E-8950-DE897536DE01}"/>
              </a:ext>
            </a:extLst>
          </p:cNvPr>
          <p:cNvPicPr>
            <a:picLocks noChangeAspect="1" noChangeArrowheads="1"/>
          </p:cNvPicPr>
          <p:nvPr/>
        </p:nvPicPr>
        <p:blipFill>
          <a:blip r:embed="rId2" cstate="print"/>
          <a:stretch>
            <a:fillRect/>
          </a:stretch>
        </p:blipFill>
        <p:spPr bwMode="auto">
          <a:xfrm>
            <a:off x="7924800" y="5607005"/>
            <a:ext cx="974689" cy="974689"/>
          </a:xfrm>
          <a:prstGeom prst="rect">
            <a:avLst/>
          </a:prstGeom>
          <a:noFill/>
        </p:spPr>
      </p:pic>
    </p:spTree>
    <p:extLst>
      <p:ext uri="{BB962C8B-B14F-4D97-AF65-F5344CB8AC3E}">
        <p14:creationId xmlns:p14="http://schemas.microsoft.com/office/powerpoint/2010/main" val="4182311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0E778E4-3FF5-4A9C-2B9F-4388537D46C0}"/>
            </a:ext>
          </a:extLst>
        </p:cNvPr>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47A45D-2661-87C5-B5BA-8DA3185DD302}"/>
              </a:ext>
            </a:extLst>
          </p:cNvPr>
          <p:cNvSpPr>
            <a:spLocks noGrp="1"/>
          </p:cNvSpPr>
          <p:nvPr>
            <p:ph type="title"/>
          </p:nvPr>
        </p:nvSpPr>
        <p:spPr>
          <a:xfrm>
            <a:off x="1028697" y="348865"/>
            <a:ext cx="7533018" cy="877729"/>
          </a:xfrm>
        </p:spPr>
        <p:txBody>
          <a:bodyPr anchor="ctr">
            <a:normAutofit/>
          </a:bodyPr>
          <a:lstStyle/>
          <a:p>
            <a:r>
              <a:rPr lang="en-US" sz="3200" dirty="0">
                <a:solidFill>
                  <a:srgbClr val="FFFFFF"/>
                </a:solidFill>
              </a:rPr>
              <a:t>What is the Community Rating System (CRS)</a:t>
            </a:r>
          </a:p>
        </p:txBody>
      </p:sp>
      <p:graphicFrame>
        <p:nvGraphicFramePr>
          <p:cNvPr id="38" name="Content Placeholder 2">
            <a:extLst>
              <a:ext uri="{FF2B5EF4-FFF2-40B4-BE49-F238E27FC236}">
                <a16:creationId xmlns:a16="http://schemas.microsoft.com/office/drawing/2014/main" id="{F6D30FD5-4E8E-1E29-B5AE-79C55D6BE77D}"/>
              </a:ext>
            </a:extLst>
          </p:cNvPr>
          <p:cNvGraphicFramePr>
            <a:graphicFrameLocks noGrp="1"/>
          </p:cNvGraphicFramePr>
          <p:nvPr>
            <p:ph idx="1"/>
            <p:extLst>
              <p:ext uri="{D42A27DB-BD31-4B8C-83A1-F6EECF244321}">
                <p14:modId xmlns:p14="http://schemas.microsoft.com/office/powerpoint/2010/main" val="2704682834"/>
              </p:ext>
            </p:extLst>
          </p:nvPr>
        </p:nvGraphicFramePr>
        <p:xfrm>
          <a:off x="483042" y="2112579"/>
          <a:ext cx="8195871"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5" descr="AP logo">
            <a:extLst>
              <a:ext uri="{FF2B5EF4-FFF2-40B4-BE49-F238E27FC236}">
                <a16:creationId xmlns:a16="http://schemas.microsoft.com/office/drawing/2014/main" id="{2A203590-1AFB-1323-BBF6-BA94690C80CE}"/>
              </a:ext>
            </a:extLst>
          </p:cNvPr>
          <p:cNvPicPr>
            <a:picLocks noChangeAspect="1" noChangeArrowheads="1"/>
          </p:cNvPicPr>
          <p:nvPr/>
        </p:nvPicPr>
        <p:blipFill>
          <a:blip r:embed="rId7" cstate="print"/>
          <a:stretch>
            <a:fillRect/>
          </a:stretch>
        </p:blipFill>
        <p:spPr bwMode="auto">
          <a:xfrm>
            <a:off x="7924800" y="5607005"/>
            <a:ext cx="974689" cy="974689"/>
          </a:xfrm>
          <a:prstGeom prst="rect">
            <a:avLst/>
          </a:prstGeom>
          <a:noFill/>
        </p:spPr>
      </p:pic>
    </p:spTree>
    <p:extLst>
      <p:ext uri="{BB962C8B-B14F-4D97-AF65-F5344CB8AC3E}">
        <p14:creationId xmlns:p14="http://schemas.microsoft.com/office/powerpoint/2010/main" val="703990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3C008A6-746F-31EA-A174-BA49E1A578A3}"/>
            </a:ext>
          </a:extLst>
        </p:cNvPr>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1D96DB9-951E-02C7-70C5-5F1D9C7787C9}"/>
              </a:ext>
            </a:extLst>
          </p:cNvPr>
          <p:cNvSpPr>
            <a:spLocks noGrp="1"/>
          </p:cNvSpPr>
          <p:nvPr>
            <p:ph type="title"/>
          </p:nvPr>
        </p:nvSpPr>
        <p:spPr>
          <a:xfrm>
            <a:off x="1028697" y="348865"/>
            <a:ext cx="7533018" cy="877729"/>
          </a:xfrm>
        </p:spPr>
        <p:txBody>
          <a:bodyPr anchor="ctr">
            <a:normAutofit/>
          </a:bodyPr>
          <a:lstStyle/>
          <a:p>
            <a:r>
              <a:rPr lang="en-US" sz="3200" dirty="0">
                <a:solidFill>
                  <a:srgbClr val="FFFFFF"/>
                </a:solidFill>
              </a:rPr>
              <a:t>What is the Community Rating System (CRS)</a:t>
            </a:r>
          </a:p>
        </p:txBody>
      </p:sp>
      <p:graphicFrame>
        <p:nvGraphicFramePr>
          <p:cNvPr id="35" name="Content Placeholder 2">
            <a:extLst>
              <a:ext uri="{FF2B5EF4-FFF2-40B4-BE49-F238E27FC236}">
                <a16:creationId xmlns:a16="http://schemas.microsoft.com/office/drawing/2014/main" id="{0A1987FC-2F37-A8D7-DB47-4300BFE54C24}"/>
              </a:ext>
            </a:extLst>
          </p:cNvPr>
          <p:cNvGraphicFramePr>
            <a:graphicFrameLocks noGrp="1"/>
          </p:cNvGraphicFramePr>
          <p:nvPr>
            <p:ph idx="1"/>
            <p:extLst>
              <p:ext uri="{D42A27DB-BD31-4B8C-83A1-F6EECF244321}">
                <p14:modId xmlns:p14="http://schemas.microsoft.com/office/powerpoint/2010/main" val="1355639186"/>
              </p:ext>
            </p:extLst>
          </p:nvPr>
        </p:nvGraphicFramePr>
        <p:xfrm>
          <a:off x="483042" y="2112579"/>
          <a:ext cx="8195871"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5" descr="AP logo">
            <a:extLst>
              <a:ext uri="{FF2B5EF4-FFF2-40B4-BE49-F238E27FC236}">
                <a16:creationId xmlns:a16="http://schemas.microsoft.com/office/drawing/2014/main" id="{BAE6EF99-4FD0-E6B8-431D-97CA490629A7}"/>
              </a:ext>
            </a:extLst>
          </p:cNvPr>
          <p:cNvPicPr>
            <a:picLocks noChangeAspect="1" noChangeArrowheads="1"/>
          </p:cNvPicPr>
          <p:nvPr/>
        </p:nvPicPr>
        <p:blipFill>
          <a:blip r:embed="rId7" cstate="print"/>
          <a:stretch>
            <a:fillRect/>
          </a:stretch>
        </p:blipFill>
        <p:spPr bwMode="auto">
          <a:xfrm>
            <a:off x="8077200" y="5786228"/>
            <a:ext cx="822289" cy="795466"/>
          </a:xfrm>
          <a:prstGeom prst="rect">
            <a:avLst/>
          </a:prstGeom>
          <a:noFill/>
        </p:spPr>
      </p:pic>
    </p:spTree>
    <p:extLst>
      <p:ext uri="{BB962C8B-B14F-4D97-AF65-F5344CB8AC3E}">
        <p14:creationId xmlns:p14="http://schemas.microsoft.com/office/powerpoint/2010/main" val="63300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565760D-9C40-134C-8720-3627B4E9866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08ADD79-DCFB-F7CE-C3EA-102453ACDA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A375B36C-D159-70B3-D5F6-B13EF71CA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6A970EE-E4F7-3C0A-8AB3-AB2C20688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9C203AD2-B798-E71A-B3F0-7DC6D4943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B6D45F16-877F-FF43-EAB7-6656B43E3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6B6A92BA-263F-A437-6E4D-7D032CFF71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3DFE1698-80D4-2F31-3F37-93D2E3BB8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0A9A248-148D-6618-7767-D68BE6BAD94F}"/>
              </a:ext>
            </a:extLst>
          </p:cNvPr>
          <p:cNvSpPr>
            <a:spLocks noGrp="1"/>
          </p:cNvSpPr>
          <p:nvPr>
            <p:ph type="title"/>
          </p:nvPr>
        </p:nvSpPr>
        <p:spPr>
          <a:xfrm>
            <a:off x="381000" y="1118432"/>
            <a:ext cx="2401025" cy="1383552"/>
          </a:xfrm>
        </p:spPr>
        <p:txBody>
          <a:bodyPr anchor="b">
            <a:normAutofit/>
          </a:bodyPr>
          <a:lstStyle/>
          <a:p>
            <a:pPr algn="r"/>
            <a:r>
              <a:rPr lang="en-US" sz="3500" dirty="0">
                <a:solidFill>
                  <a:srgbClr val="FFFFFF"/>
                </a:solidFill>
              </a:rPr>
              <a:t>FREEBOARD</a:t>
            </a:r>
          </a:p>
        </p:txBody>
      </p:sp>
      <p:graphicFrame>
        <p:nvGraphicFramePr>
          <p:cNvPr id="29" name="Content Placeholder 2">
            <a:extLst>
              <a:ext uri="{FF2B5EF4-FFF2-40B4-BE49-F238E27FC236}">
                <a16:creationId xmlns:a16="http://schemas.microsoft.com/office/drawing/2014/main" id="{FB5010E0-021E-C680-65BE-97CE8A56A1A1}"/>
              </a:ext>
            </a:extLst>
          </p:cNvPr>
          <p:cNvGraphicFramePr>
            <a:graphicFrameLocks noGrp="1"/>
          </p:cNvGraphicFramePr>
          <p:nvPr>
            <p:ph idx="1"/>
            <p:extLst>
              <p:ext uri="{D42A27DB-BD31-4B8C-83A1-F6EECF244321}">
                <p14:modId xmlns:p14="http://schemas.microsoft.com/office/powerpoint/2010/main" val="69771298"/>
              </p:ext>
            </p:extLst>
          </p:nvPr>
        </p:nvGraphicFramePr>
        <p:xfrm>
          <a:off x="3581400" y="142260"/>
          <a:ext cx="4916510" cy="655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5" descr="AP logo">
            <a:extLst>
              <a:ext uri="{FF2B5EF4-FFF2-40B4-BE49-F238E27FC236}">
                <a16:creationId xmlns:a16="http://schemas.microsoft.com/office/drawing/2014/main" id="{02853F5F-9248-EFDB-865C-A6A69C1219D9}"/>
              </a:ext>
            </a:extLst>
          </p:cNvPr>
          <p:cNvPicPr>
            <a:picLocks noChangeAspect="1" noChangeArrowheads="1"/>
          </p:cNvPicPr>
          <p:nvPr/>
        </p:nvPicPr>
        <p:blipFill>
          <a:blip r:embed="rId7" cstate="print"/>
          <a:stretch>
            <a:fillRect/>
          </a:stretch>
        </p:blipFill>
        <p:spPr bwMode="auto">
          <a:xfrm>
            <a:off x="8185195" y="5867400"/>
            <a:ext cx="714294" cy="714294"/>
          </a:xfrm>
          <a:prstGeom prst="rect">
            <a:avLst/>
          </a:prstGeom>
          <a:noFill/>
        </p:spPr>
      </p:pic>
    </p:spTree>
    <p:extLst>
      <p:ext uri="{BB962C8B-B14F-4D97-AF65-F5344CB8AC3E}">
        <p14:creationId xmlns:p14="http://schemas.microsoft.com/office/powerpoint/2010/main" val="3210583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4671FFB-984D-AF53-8AB6-472EBAA4E472}"/>
            </a:ext>
          </a:extLst>
        </p:cNvPr>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2E17E911-875F-4DE5-8699-99D9F1805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3" name="Rectangle 4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493996-BFD1-B9D3-32BE-8C1A463A22E4}"/>
              </a:ext>
            </a:extLst>
          </p:cNvPr>
          <p:cNvSpPr>
            <a:spLocks noGrp="1"/>
          </p:cNvSpPr>
          <p:nvPr>
            <p:ph type="title"/>
          </p:nvPr>
        </p:nvSpPr>
        <p:spPr>
          <a:xfrm>
            <a:off x="350041" y="586855"/>
            <a:ext cx="2401025" cy="3387497"/>
          </a:xfrm>
        </p:spPr>
        <p:txBody>
          <a:bodyPr anchor="b">
            <a:normAutofit/>
          </a:bodyPr>
          <a:lstStyle/>
          <a:p>
            <a:pPr algn="r"/>
            <a:r>
              <a:rPr lang="en-US" sz="3500" dirty="0">
                <a:solidFill>
                  <a:srgbClr val="FFFFFF"/>
                </a:solidFill>
              </a:rPr>
              <a:t>FREEBOARD</a:t>
            </a:r>
          </a:p>
        </p:txBody>
      </p:sp>
      <p:sp>
        <p:nvSpPr>
          <p:cNvPr id="3" name="Content Placeholder 2">
            <a:extLst>
              <a:ext uri="{FF2B5EF4-FFF2-40B4-BE49-F238E27FC236}">
                <a16:creationId xmlns:a16="http://schemas.microsoft.com/office/drawing/2014/main" id="{845A70A8-C835-BD08-5810-234316085AEE}"/>
              </a:ext>
            </a:extLst>
          </p:cNvPr>
          <p:cNvSpPr>
            <a:spLocks noGrp="1"/>
          </p:cNvSpPr>
          <p:nvPr>
            <p:ph idx="1"/>
          </p:nvPr>
        </p:nvSpPr>
        <p:spPr>
          <a:xfrm>
            <a:off x="3436295" y="649480"/>
            <a:ext cx="2268977" cy="5546047"/>
          </a:xfrm>
        </p:spPr>
        <p:txBody>
          <a:bodyPr anchor="ctr">
            <a:normAutofit/>
          </a:bodyPr>
          <a:lstStyle/>
          <a:p>
            <a:pPr marL="0" indent="0" algn="ctr">
              <a:buNone/>
              <a:defRPr/>
            </a:pPr>
            <a:r>
              <a:rPr lang="en-US" sz="2000" b="1" dirty="0">
                <a:latin typeface="Corbel" pitchFamily="34" charset="0"/>
              </a:rPr>
              <a:t>Benefits of Freeboard to Residents  </a:t>
            </a:r>
          </a:p>
          <a:p>
            <a:pPr>
              <a:buFont typeface="Arial" pitchFamily="34" charset="0"/>
              <a:buChar char="•"/>
              <a:defRPr/>
            </a:pPr>
            <a:endParaRPr lang="en-US" sz="1400" dirty="0">
              <a:latin typeface="Corbel" pitchFamily="34" charset="0"/>
            </a:endParaRPr>
          </a:p>
          <a:p>
            <a:pPr>
              <a:buFont typeface="Arial" pitchFamily="34" charset="0"/>
              <a:buChar char="•"/>
              <a:defRPr/>
            </a:pPr>
            <a:r>
              <a:rPr lang="en-US" sz="1400" dirty="0">
                <a:latin typeface="Corbel" pitchFamily="34" charset="0"/>
              </a:rPr>
              <a:t>Dramatic savings on insurance premiums</a:t>
            </a:r>
          </a:p>
          <a:p>
            <a:pPr>
              <a:buFont typeface="Arial" pitchFamily="34" charset="0"/>
              <a:buChar char="•"/>
              <a:defRPr/>
            </a:pPr>
            <a:endParaRPr lang="en-US" sz="1400" dirty="0">
              <a:latin typeface="Corbel" pitchFamily="34" charset="0"/>
            </a:endParaRPr>
          </a:p>
          <a:p>
            <a:pPr>
              <a:buFont typeface="Arial" pitchFamily="34" charset="0"/>
              <a:buChar char="•"/>
              <a:defRPr/>
            </a:pPr>
            <a:r>
              <a:rPr lang="en-US" sz="1400" dirty="0">
                <a:latin typeface="Corbel" pitchFamily="34" charset="0"/>
              </a:rPr>
              <a:t>Being able to return to a safe and dry home after a base flood event</a:t>
            </a:r>
          </a:p>
          <a:p>
            <a:pPr>
              <a:buFont typeface="Arial" pitchFamily="34" charset="0"/>
              <a:buChar char="•"/>
              <a:defRPr/>
            </a:pPr>
            <a:endParaRPr lang="en-US" sz="1400" dirty="0">
              <a:latin typeface="Corbel" pitchFamily="34" charset="0"/>
            </a:endParaRPr>
          </a:p>
          <a:p>
            <a:pPr>
              <a:buFont typeface="Arial" pitchFamily="34" charset="0"/>
              <a:buChar char="•"/>
              <a:defRPr/>
            </a:pPr>
            <a:r>
              <a:rPr lang="en-US" sz="1400" dirty="0">
                <a:latin typeface="Corbel" pitchFamily="34" charset="0"/>
              </a:rPr>
              <a:t>Likely to still be at or above a new BFE if ever another map change occurs</a:t>
            </a:r>
          </a:p>
          <a:p>
            <a:pPr marL="0" indent="0">
              <a:buNone/>
              <a:defRPr/>
            </a:pPr>
            <a:endParaRPr lang="en-US" sz="1400" dirty="0">
              <a:latin typeface="Corbel" pitchFamily="34" charset="0"/>
            </a:endParaRPr>
          </a:p>
        </p:txBody>
      </p:sp>
      <p:pic>
        <p:nvPicPr>
          <p:cNvPr id="22" name="Picture 21" descr="Person pointing on a map">
            <a:extLst>
              <a:ext uri="{FF2B5EF4-FFF2-40B4-BE49-F238E27FC236}">
                <a16:creationId xmlns:a16="http://schemas.microsoft.com/office/drawing/2014/main" id="{C37D0FC4-7531-C838-F32D-0560D7A3E005}"/>
              </a:ext>
            </a:extLst>
          </p:cNvPr>
          <p:cNvPicPr>
            <a:picLocks noChangeAspect="1"/>
          </p:cNvPicPr>
          <p:nvPr/>
        </p:nvPicPr>
        <p:blipFill>
          <a:blip r:embed="rId2"/>
          <a:srcRect l="29121" r="41077" b="-1"/>
          <a:stretch/>
        </p:blipFill>
        <p:spPr>
          <a:xfrm>
            <a:off x="6082126" y="10"/>
            <a:ext cx="3061874" cy="6857990"/>
          </a:xfrm>
          <a:prstGeom prst="rect">
            <a:avLst/>
          </a:prstGeom>
        </p:spPr>
      </p:pic>
      <p:pic>
        <p:nvPicPr>
          <p:cNvPr id="4" name="Picture 5" descr="AP logo">
            <a:extLst>
              <a:ext uri="{FF2B5EF4-FFF2-40B4-BE49-F238E27FC236}">
                <a16:creationId xmlns:a16="http://schemas.microsoft.com/office/drawing/2014/main" id="{ABA3670F-0ECE-17DD-B43D-0CFCBFEEFDCD}"/>
              </a:ext>
            </a:extLst>
          </p:cNvPr>
          <p:cNvPicPr>
            <a:picLocks noChangeAspect="1" noChangeArrowheads="1"/>
          </p:cNvPicPr>
          <p:nvPr/>
        </p:nvPicPr>
        <p:blipFill>
          <a:blip r:embed="rId3" cstate="print"/>
          <a:stretch>
            <a:fillRect/>
          </a:stretch>
        </p:blipFill>
        <p:spPr bwMode="auto">
          <a:xfrm>
            <a:off x="7924800" y="5607005"/>
            <a:ext cx="974689" cy="974689"/>
          </a:xfrm>
          <a:prstGeom prst="rect">
            <a:avLst/>
          </a:prstGeom>
          <a:noFill/>
        </p:spPr>
      </p:pic>
    </p:spTree>
    <p:extLst>
      <p:ext uri="{BB962C8B-B14F-4D97-AF65-F5344CB8AC3E}">
        <p14:creationId xmlns:p14="http://schemas.microsoft.com/office/powerpoint/2010/main" val="2286545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DF2E8E5-92FB-EA50-5A20-69AE2E02479A}"/>
            </a:ext>
          </a:extLst>
        </p:cNvPr>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336136" y="1336710"/>
            <a:ext cx="68580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88181" y="1092216"/>
            <a:ext cx="6346209"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33933" y="3515977"/>
            <a:ext cx="2501979"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76002" y="1496845"/>
            <a:ext cx="68580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Oval 83">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277" y="1668285"/>
            <a:ext cx="4318303"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CEB9D16-00E6-533D-6E66-47DCB9A1B42B}"/>
              </a:ext>
            </a:extLst>
          </p:cNvPr>
          <p:cNvSpPr>
            <a:spLocks noGrp="1"/>
          </p:cNvSpPr>
          <p:nvPr>
            <p:ph type="title"/>
          </p:nvPr>
        </p:nvSpPr>
        <p:spPr>
          <a:xfrm>
            <a:off x="619797" y="586855"/>
            <a:ext cx="3172575" cy="3387497"/>
          </a:xfrm>
        </p:spPr>
        <p:txBody>
          <a:bodyPr anchor="b">
            <a:normAutofit/>
          </a:bodyPr>
          <a:lstStyle/>
          <a:p>
            <a:pPr algn="r"/>
            <a:r>
              <a:rPr lang="en-US" sz="3500" dirty="0">
                <a:solidFill>
                  <a:srgbClr val="FFFFFF"/>
                </a:solidFill>
              </a:rPr>
              <a:t>FREEBOARD</a:t>
            </a:r>
          </a:p>
        </p:txBody>
      </p:sp>
      <p:sp>
        <p:nvSpPr>
          <p:cNvPr id="3" name="Content Placeholder 2">
            <a:extLst>
              <a:ext uri="{FF2B5EF4-FFF2-40B4-BE49-F238E27FC236}">
                <a16:creationId xmlns:a16="http://schemas.microsoft.com/office/drawing/2014/main" id="{7316360D-5824-3C38-DD96-4FA14FA10316}"/>
              </a:ext>
            </a:extLst>
          </p:cNvPr>
          <p:cNvSpPr>
            <a:spLocks noGrp="1"/>
          </p:cNvSpPr>
          <p:nvPr>
            <p:ph idx="1"/>
          </p:nvPr>
        </p:nvSpPr>
        <p:spPr>
          <a:xfrm>
            <a:off x="4877368" y="649480"/>
            <a:ext cx="3646835" cy="5546047"/>
          </a:xfrm>
        </p:spPr>
        <p:txBody>
          <a:bodyPr anchor="ctr">
            <a:normAutofit/>
          </a:bodyPr>
          <a:lstStyle/>
          <a:p>
            <a:pPr marL="0" indent="0" algn="ctr">
              <a:buNone/>
              <a:defRPr/>
            </a:pPr>
            <a:r>
              <a:rPr lang="en-US" sz="2000" b="1" dirty="0">
                <a:latin typeface="Corbel" pitchFamily="34" charset="0"/>
              </a:rPr>
              <a:t>Benefits of Freeboard to Ascension Parish </a:t>
            </a:r>
          </a:p>
          <a:p>
            <a:pPr>
              <a:defRPr/>
            </a:pPr>
            <a:endParaRPr lang="en-US" sz="1700" dirty="0">
              <a:latin typeface="Corbel" pitchFamily="34" charset="0"/>
            </a:endParaRPr>
          </a:p>
          <a:p>
            <a:pPr>
              <a:defRPr/>
            </a:pPr>
            <a:r>
              <a:rPr lang="en-US" sz="1700" dirty="0">
                <a:latin typeface="Corbel" pitchFamily="34" charset="0"/>
              </a:rPr>
              <a:t>Freeboard is about more than just receiving CRS credits!</a:t>
            </a:r>
          </a:p>
          <a:p>
            <a:pPr>
              <a:defRPr/>
            </a:pPr>
            <a:endParaRPr lang="en-US" sz="1700" dirty="0">
              <a:latin typeface="Corbel" pitchFamily="34" charset="0"/>
            </a:endParaRPr>
          </a:p>
          <a:p>
            <a:pPr>
              <a:buFont typeface="Arial" pitchFamily="34" charset="0"/>
              <a:buChar char="•"/>
              <a:defRPr/>
            </a:pPr>
            <a:r>
              <a:rPr lang="en-US" sz="1700" dirty="0">
                <a:latin typeface="Corbel" pitchFamily="34" charset="0"/>
              </a:rPr>
              <a:t>Enhanced public safety</a:t>
            </a:r>
          </a:p>
          <a:p>
            <a:pPr>
              <a:buFont typeface="Arial" pitchFamily="34" charset="0"/>
              <a:buChar char="•"/>
              <a:defRPr/>
            </a:pPr>
            <a:endParaRPr lang="en-US" sz="1700" dirty="0">
              <a:latin typeface="Corbel" pitchFamily="34" charset="0"/>
            </a:endParaRPr>
          </a:p>
          <a:p>
            <a:pPr>
              <a:buFont typeface="Arial" pitchFamily="34" charset="0"/>
              <a:buChar char="•"/>
              <a:defRPr/>
            </a:pPr>
            <a:r>
              <a:rPr lang="en-US" sz="1700" dirty="0">
                <a:latin typeface="Corbel" pitchFamily="34" charset="0"/>
              </a:rPr>
              <a:t>Reduction in damages to property and public infrastructure</a:t>
            </a:r>
          </a:p>
          <a:p>
            <a:pPr>
              <a:buFont typeface="Arial" pitchFamily="34" charset="0"/>
              <a:buChar char="•"/>
              <a:defRPr/>
            </a:pPr>
            <a:endParaRPr lang="en-US" sz="1700" dirty="0">
              <a:latin typeface="Corbel" pitchFamily="34" charset="0"/>
            </a:endParaRPr>
          </a:p>
          <a:p>
            <a:pPr>
              <a:buFont typeface="Arial" pitchFamily="34" charset="0"/>
              <a:buChar char="•"/>
              <a:defRPr/>
            </a:pPr>
            <a:r>
              <a:rPr lang="en-US" sz="1700" dirty="0">
                <a:latin typeface="Corbel" pitchFamily="34" charset="0"/>
              </a:rPr>
              <a:t>Avoidance of economic disruption and loss during a storm event </a:t>
            </a:r>
          </a:p>
          <a:p>
            <a:pPr>
              <a:buFont typeface="Arial" pitchFamily="34" charset="0"/>
              <a:buChar char="•"/>
              <a:defRPr/>
            </a:pPr>
            <a:endParaRPr lang="en-US" sz="1700" dirty="0">
              <a:latin typeface="Corbel" pitchFamily="34" charset="0"/>
            </a:endParaRPr>
          </a:p>
          <a:p>
            <a:pPr>
              <a:buFont typeface="Arial" pitchFamily="34" charset="0"/>
              <a:buChar char="•"/>
              <a:defRPr/>
            </a:pPr>
            <a:r>
              <a:rPr lang="en-US" sz="1700" dirty="0">
                <a:latin typeface="Corbel" pitchFamily="34" charset="0"/>
              </a:rPr>
              <a:t>Protects against non-compliant structures which could jeopardize the Parish’s participation in NFIP</a:t>
            </a:r>
          </a:p>
          <a:p>
            <a:pPr marL="0" indent="0">
              <a:buNone/>
              <a:defRPr/>
            </a:pPr>
            <a:endParaRPr lang="en-US" sz="1700" dirty="0">
              <a:latin typeface="Corbel" pitchFamily="34" charset="0"/>
            </a:endParaRPr>
          </a:p>
        </p:txBody>
      </p:sp>
      <p:pic>
        <p:nvPicPr>
          <p:cNvPr id="4" name="Picture 5" descr="AP logo">
            <a:extLst>
              <a:ext uri="{FF2B5EF4-FFF2-40B4-BE49-F238E27FC236}">
                <a16:creationId xmlns:a16="http://schemas.microsoft.com/office/drawing/2014/main" id="{79E15F67-9A11-1907-90AF-68B7D06092BB}"/>
              </a:ext>
            </a:extLst>
          </p:cNvPr>
          <p:cNvPicPr>
            <a:picLocks noChangeAspect="1" noChangeArrowheads="1"/>
          </p:cNvPicPr>
          <p:nvPr/>
        </p:nvPicPr>
        <p:blipFill>
          <a:blip r:embed="rId2" cstate="print"/>
          <a:stretch>
            <a:fillRect/>
          </a:stretch>
        </p:blipFill>
        <p:spPr bwMode="auto">
          <a:xfrm>
            <a:off x="8046732" y="5728937"/>
            <a:ext cx="852757" cy="852757"/>
          </a:xfrm>
          <a:prstGeom prst="rect">
            <a:avLst/>
          </a:prstGeom>
          <a:noFill/>
        </p:spPr>
      </p:pic>
    </p:spTree>
    <p:extLst>
      <p:ext uri="{BB962C8B-B14F-4D97-AF65-F5344CB8AC3E}">
        <p14:creationId xmlns:p14="http://schemas.microsoft.com/office/powerpoint/2010/main" val="110018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A707962-A373-668C-0D49-3992AF73BFF9}"/>
            </a:ext>
          </a:extLst>
        </p:cNvPr>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EA8191F-5107-00DD-4F01-19B2B3785226}"/>
              </a:ext>
            </a:extLst>
          </p:cNvPr>
          <p:cNvSpPr>
            <a:spLocks noGrp="1"/>
          </p:cNvSpPr>
          <p:nvPr>
            <p:ph type="title"/>
          </p:nvPr>
        </p:nvSpPr>
        <p:spPr>
          <a:xfrm>
            <a:off x="1037673" y="348865"/>
            <a:ext cx="7288583" cy="1576446"/>
          </a:xfrm>
        </p:spPr>
        <p:txBody>
          <a:bodyPr anchor="ctr">
            <a:normAutofit/>
          </a:bodyPr>
          <a:lstStyle/>
          <a:p>
            <a:r>
              <a:rPr lang="en-US" sz="3500" dirty="0">
                <a:solidFill>
                  <a:srgbClr val="FFFFFF"/>
                </a:solidFill>
              </a:rPr>
              <a:t>FREEBOARD</a:t>
            </a:r>
          </a:p>
        </p:txBody>
      </p:sp>
      <p:graphicFrame>
        <p:nvGraphicFramePr>
          <p:cNvPr id="31" name="Content Placeholder 2">
            <a:extLst>
              <a:ext uri="{FF2B5EF4-FFF2-40B4-BE49-F238E27FC236}">
                <a16:creationId xmlns:a16="http://schemas.microsoft.com/office/drawing/2014/main" id="{FAB06D9A-B376-7825-49F2-4C23EBC0E5EE}"/>
              </a:ext>
            </a:extLst>
          </p:cNvPr>
          <p:cNvGraphicFramePr>
            <a:graphicFrameLocks noGrp="1"/>
          </p:cNvGraphicFramePr>
          <p:nvPr>
            <p:ph idx="1"/>
            <p:extLst>
              <p:ext uri="{D42A27DB-BD31-4B8C-83A1-F6EECF244321}">
                <p14:modId xmlns:p14="http://schemas.microsoft.com/office/powerpoint/2010/main" val="552174200"/>
              </p:ext>
            </p:extLst>
          </p:nvPr>
        </p:nvGraphicFramePr>
        <p:xfrm>
          <a:off x="483042" y="2615979"/>
          <a:ext cx="8195871"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5" descr="AP logo">
            <a:extLst>
              <a:ext uri="{FF2B5EF4-FFF2-40B4-BE49-F238E27FC236}">
                <a16:creationId xmlns:a16="http://schemas.microsoft.com/office/drawing/2014/main" id="{F2EC47CB-A264-28B6-E605-B123CFBC93E2}"/>
              </a:ext>
            </a:extLst>
          </p:cNvPr>
          <p:cNvPicPr>
            <a:picLocks noChangeAspect="1" noChangeArrowheads="1"/>
          </p:cNvPicPr>
          <p:nvPr/>
        </p:nvPicPr>
        <p:blipFill>
          <a:blip r:embed="rId7" cstate="print"/>
          <a:stretch>
            <a:fillRect/>
          </a:stretch>
        </p:blipFill>
        <p:spPr bwMode="auto">
          <a:xfrm>
            <a:off x="8190803" y="5860434"/>
            <a:ext cx="790494" cy="790494"/>
          </a:xfrm>
          <a:prstGeom prst="rect">
            <a:avLst/>
          </a:prstGeom>
          <a:noFill/>
        </p:spPr>
      </p:pic>
    </p:spTree>
    <p:extLst>
      <p:ext uri="{BB962C8B-B14F-4D97-AF65-F5344CB8AC3E}">
        <p14:creationId xmlns:p14="http://schemas.microsoft.com/office/powerpoint/2010/main" val="1909110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628650" y="2340430"/>
            <a:ext cx="3184071" cy="2206364"/>
          </a:xfrm>
          <a:prstGeom prst="rect">
            <a:avLst/>
          </a:prstGeom>
        </p:spPr>
        <p:txBody>
          <a:bodyPr vert="horz" lIns="91440" tIns="45720" rIns="91440" bIns="45720" rtlCol="0" anchor="ctr">
            <a:normAutofit/>
          </a:bodyPr>
          <a:lstStyle/>
          <a:p>
            <a:pPr defTabSz="914400">
              <a:lnSpc>
                <a:spcPct val="90000"/>
              </a:lnSpc>
              <a:spcBef>
                <a:spcPct val="0"/>
              </a:spcBef>
              <a:spcAft>
                <a:spcPts val="600"/>
              </a:spcAft>
              <a:defRPr/>
            </a:pPr>
            <a:r>
              <a:rPr lang="en-US" sz="4400" b="1" kern="1200" dirty="0">
                <a:solidFill>
                  <a:schemeClr val="tx1"/>
                </a:solidFill>
                <a:latin typeface="+mj-lt"/>
                <a:ea typeface="+mj-ea"/>
                <a:cs typeface="+mj-cs"/>
              </a:rPr>
              <a:t>INSURANCE</a:t>
            </a:r>
            <a:endParaRPr lang="en-US" sz="4400" kern="1200" dirty="0">
              <a:solidFill>
                <a:schemeClr val="tx1"/>
              </a:solidFill>
              <a:latin typeface="+mj-lt"/>
              <a:ea typeface="+mj-ea"/>
              <a:cs typeface="+mj-cs"/>
            </a:endParaRPr>
          </a:p>
        </p:txBody>
      </p:sp>
      <p:sp>
        <p:nvSpPr>
          <p:cNvPr id="13" name="Freeform 5">
            <a:extLst>
              <a:ext uri="{FF2B5EF4-FFF2-40B4-BE49-F238E27FC236}">
                <a16:creationId xmlns:a16="http://schemas.microsoft.com/office/drawing/2014/main" id="{AF1E5E62-9EB9-408E-AE53-A04A4C8110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440464"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 name="Picture 4" descr="Admin temp"/>
          <p:cNvPicPr>
            <a:picLocks noChangeAspect="1" noChangeArrowheads="1"/>
          </p:cNvPicPr>
          <p:nvPr/>
        </p:nvPicPr>
        <p:blipFill>
          <a:blip r:embed="rId2" cstate="print"/>
          <a:stretch>
            <a:fillRect/>
          </a:stretch>
        </p:blipFill>
        <p:spPr bwMode="auto">
          <a:xfrm>
            <a:off x="4872001" y="914400"/>
            <a:ext cx="4100104" cy="3177580"/>
          </a:xfrm>
          <a:prstGeom prst="rect">
            <a:avLst/>
          </a:prstGeom>
          <a:noFill/>
        </p:spPr>
      </p:pic>
      <p:sp>
        <p:nvSpPr>
          <p:cNvPr id="15" name="Freeform 7">
            <a:extLst>
              <a:ext uri="{FF2B5EF4-FFF2-40B4-BE49-F238E27FC236}">
                <a16:creationId xmlns:a16="http://schemas.microsoft.com/office/drawing/2014/main" id="{9C5704B2-7C5B-4738-AF0D-4A2756A69F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00107" y="4683319"/>
            <a:ext cx="4443893" cy="2174681"/>
          </a:xfrm>
          <a:custGeom>
            <a:avLst/>
            <a:gdLst>
              <a:gd name="connsiteX0" fmla="*/ 1007162 w 5925190"/>
              <a:gd name="connsiteY0" fmla="*/ 0 h 2174681"/>
              <a:gd name="connsiteX1" fmla="*/ 5925190 w 5925190"/>
              <a:gd name="connsiteY1" fmla="*/ 0 h 2174681"/>
              <a:gd name="connsiteX2" fmla="*/ 5925190 w 5925190"/>
              <a:gd name="connsiteY2" fmla="*/ 2174681 h 2174681"/>
              <a:gd name="connsiteX3" fmla="*/ 0 w 5925190"/>
              <a:gd name="connsiteY3" fmla="*/ 2174681 h 2174681"/>
            </a:gdLst>
            <a:ahLst/>
            <a:cxnLst>
              <a:cxn ang="0">
                <a:pos x="connsiteX0" y="connsiteY0"/>
              </a:cxn>
              <a:cxn ang="0">
                <a:pos x="connsiteX1" y="connsiteY1"/>
              </a:cxn>
              <a:cxn ang="0">
                <a:pos x="connsiteX2" y="connsiteY2"/>
              </a:cxn>
              <a:cxn ang="0">
                <a:pos x="connsiteX3" y="connsiteY3"/>
              </a:cxn>
            </a:cxnLst>
            <a:rect l="l" t="t" r="r" b="b"/>
            <a:pathLst>
              <a:path w="5925190" h="2174681">
                <a:moveTo>
                  <a:pt x="1007162" y="0"/>
                </a:moveTo>
                <a:lnTo>
                  <a:pt x="5925190" y="0"/>
                </a:lnTo>
                <a:lnTo>
                  <a:pt x="5925190" y="2174681"/>
                </a:lnTo>
                <a:lnTo>
                  <a:pt x="0" y="217468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6">
            <a:extLst>
              <a:ext uri="{FF2B5EF4-FFF2-40B4-BE49-F238E27FC236}">
                <a16:creationId xmlns:a16="http://schemas.microsoft.com/office/drawing/2014/main" id="{DFB36DC4-A410-4DF1-8453-1D85743F5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3319"/>
            <a:ext cx="5319666" cy="2174681"/>
          </a:xfrm>
          <a:custGeom>
            <a:avLst/>
            <a:gdLst>
              <a:gd name="connsiteX0" fmla="*/ 0 w 7092887"/>
              <a:gd name="connsiteY0" fmla="*/ 0 h 2174681"/>
              <a:gd name="connsiteX1" fmla="*/ 7092887 w 7092887"/>
              <a:gd name="connsiteY1" fmla="*/ 0 h 2174681"/>
              <a:gd name="connsiteX2" fmla="*/ 6085725 w 7092887"/>
              <a:gd name="connsiteY2" fmla="*/ 2174681 h 2174681"/>
              <a:gd name="connsiteX3" fmla="*/ 1524000 w 7092887"/>
              <a:gd name="connsiteY3" fmla="*/ 2174681 h 2174681"/>
              <a:gd name="connsiteX4" fmla="*/ 1200418 w 7092887"/>
              <a:gd name="connsiteY4" fmla="*/ 2174681 h 2174681"/>
              <a:gd name="connsiteX5" fmla="*/ 0 w 7092887"/>
              <a:gd name="connsiteY5" fmla="*/ 2174681 h 217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92887" h="2174681">
                <a:moveTo>
                  <a:pt x="0" y="0"/>
                </a:moveTo>
                <a:lnTo>
                  <a:pt x="7092887" y="0"/>
                </a:lnTo>
                <a:lnTo>
                  <a:pt x="6085725" y="2174681"/>
                </a:lnTo>
                <a:lnTo>
                  <a:pt x="1524000" y="2174681"/>
                </a:lnTo>
                <a:lnTo>
                  <a:pt x="1200418" y="2174681"/>
                </a:lnTo>
                <a:lnTo>
                  <a:pt x="0" y="2174681"/>
                </a:lnTo>
                <a:close/>
              </a:path>
            </a:pathLst>
          </a:custGeom>
          <a:solidFill>
            <a:srgbClr val="B2B2B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B2B2B2"/>
              </a:solidFill>
            </a:endParaRPr>
          </a:p>
        </p:txBody>
      </p:sp>
      <p:pic>
        <p:nvPicPr>
          <p:cNvPr id="4" name="Picture 5" descr="AP logo">
            <a:extLst>
              <a:ext uri="{FF2B5EF4-FFF2-40B4-BE49-F238E27FC236}">
                <a16:creationId xmlns:a16="http://schemas.microsoft.com/office/drawing/2014/main" id="{CD292D63-76CE-F980-6944-174A2AB46878}"/>
              </a:ext>
            </a:extLst>
          </p:cNvPr>
          <p:cNvPicPr>
            <a:picLocks noChangeAspect="1" noChangeArrowheads="1"/>
          </p:cNvPicPr>
          <p:nvPr/>
        </p:nvPicPr>
        <p:blipFill>
          <a:blip r:embed="rId3" cstate="print"/>
          <a:stretch>
            <a:fillRect/>
          </a:stretch>
        </p:blipFill>
        <p:spPr bwMode="auto">
          <a:xfrm>
            <a:off x="7924800" y="5607005"/>
            <a:ext cx="974689" cy="974689"/>
          </a:xfrm>
          <a:prstGeom prst="rect">
            <a:avLst/>
          </a:prstGeom>
          <a:noFill/>
        </p:spPr>
      </p:pic>
      <p:sp>
        <p:nvSpPr>
          <p:cNvPr id="5" name="TextBox 4">
            <a:extLst>
              <a:ext uri="{FF2B5EF4-FFF2-40B4-BE49-F238E27FC236}">
                <a16:creationId xmlns:a16="http://schemas.microsoft.com/office/drawing/2014/main" id="{7997E623-EEE4-481D-2AFB-A2EA22148E5E}"/>
              </a:ext>
            </a:extLst>
          </p:cNvPr>
          <p:cNvSpPr txBox="1"/>
          <p:nvPr/>
        </p:nvSpPr>
        <p:spPr>
          <a:xfrm>
            <a:off x="5041127" y="1360706"/>
            <a:ext cx="3657600" cy="2308324"/>
          </a:xfrm>
          <a:prstGeom prst="rect">
            <a:avLst/>
          </a:prstGeom>
          <a:noFill/>
        </p:spPr>
        <p:txBody>
          <a:bodyPr wrap="square" rtlCol="0">
            <a:spAutoFit/>
          </a:bodyPr>
          <a:lstStyle/>
          <a:p>
            <a:r>
              <a:rPr lang="en-US" dirty="0">
                <a:solidFill>
                  <a:schemeClr val="bg1"/>
                </a:solidFill>
              </a:rPr>
              <a:t>NFIP policies in force 9,466 of these 9,236 are Residential and 230 are Non-Residential</a:t>
            </a:r>
          </a:p>
          <a:p>
            <a:endParaRPr lang="en-US" dirty="0">
              <a:solidFill>
                <a:schemeClr val="bg1"/>
              </a:solidFill>
            </a:endParaRPr>
          </a:p>
          <a:p>
            <a:r>
              <a:rPr lang="en-US" dirty="0">
                <a:solidFill>
                  <a:schemeClr val="bg1"/>
                </a:solidFill>
              </a:rPr>
              <a:t>$2,733,090.00 Insurance in Force</a:t>
            </a:r>
          </a:p>
          <a:p>
            <a:endParaRPr lang="en-US" dirty="0">
              <a:solidFill>
                <a:schemeClr val="bg1"/>
              </a:solidFill>
            </a:endParaRPr>
          </a:p>
          <a:p>
            <a:r>
              <a:rPr lang="en-US" dirty="0">
                <a:solidFill>
                  <a:schemeClr val="bg1"/>
                </a:solidFill>
              </a:rPr>
              <a:t>Average Coverage (Calculated) $288,727</a:t>
            </a:r>
          </a:p>
        </p:txBody>
      </p:sp>
      <p:sp>
        <p:nvSpPr>
          <p:cNvPr id="6" name="TextBox 5">
            <a:extLst>
              <a:ext uri="{FF2B5EF4-FFF2-40B4-BE49-F238E27FC236}">
                <a16:creationId xmlns:a16="http://schemas.microsoft.com/office/drawing/2014/main" id="{2132D99B-D209-14A9-E345-5F52539A3124}"/>
              </a:ext>
            </a:extLst>
          </p:cNvPr>
          <p:cNvSpPr txBox="1"/>
          <p:nvPr/>
        </p:nvSpPr>
        <p:spPr>
          <a:xfrm>
            <a:off x="152400" y="381000"/>
            <a:ext cx="3429000" cy="892552"/>
          </a:xfrm>
          <a:prstGeom prst="rect">
            <a:avLst/>
          </a:prstGeom>
          <a:noFill/>
        </p:spPr>
        <p:txBody>
          <a:bodyPr wrap="square" rtlCol="0">
            <a:spAutoFit/>
          </a:bodyPr>
          <a:lstStyle/>
          <a:p>
            <a:pPr>
              <a:defRPr/>
            </a:pPr>
            <a:r>
              <a:rPr lang="en-US" sz="1800" b="1" dirty="0">
                <a:solidFill>
                  <a:schemeClr val="bg1"/>
                </a:solidFill>
                <a:latin typeface="Corbel" pitchFamily="34" charset="0"/>
              </a:rPr>
              <a:t>Flood Insurance Stats – Ascension Parish</a:t>
            </a:r>
          </a:p>
          <a:p>
            <a:pPr>
              <a:defRPr/>
            </a:pPr>
            <a:r>
              <a:rPr lang="en-US" sz="1600" b="1" dirty="0">
                <a:solidFill>
                  <a:schemeClr val="bg1"/>
                </a:solidFill>
                <a:latin typeface="Corbel" pitchFamily="34" charset="0"/>
              </a:rPr>
              <a:t>        ( As of October 2025)</a:t>
            </a:r>
            <a:endParaRPr lang="en-US" sz="1600" dirty="0">
              <a:solidFill>
                <a:schemeClr val="bg1"/>
              </a:solidFill>
              <a:latin typeface="Corbel" pitchFamily="34" charset="0"/>
            </a:endParaRPr>
          </a:p>
        </p:txBody>
      </p:sp>
      <p:graphicFrame>
        <p:nvGraphicFramePr>
          <p:cNvPr id="12" name="Table 11">
            <a:extLst>
              <a:ext uri="{FF2B5EF4-FFF2-40B4-BE49-F238E27FC236}">
                <a16:creationId xmlns:a16="http://schemas.microsoft.com/office/drawing/2014/main" id="{17BE59B7-29C6-D4B5-FAB1-3EB65E0D6E7C}"/>
              </a:ext>
            </a:extLst>
          </p:cNvPr>
          <p:cNvGraphicFramePr>
            <a:graphicFrameLocks noGrp="1"/>
          </p:cNvGraphicFramePr>
          <p:nvPr>
            <p:extLst>
              <p:ext uri="{D42A27DB-BD31-4B8C-83A1-F6EECF244321}">
                <p14:modId xmlns:p14="http://schemas.microsoft.com/office/powerpoint/2010/main" val="3390484699"/>
              </p:ext>
            </p:extLst>
          </p:nvPr>
        </p:nvGraphicFramePr>
        <p:xfrm>
          <a:off x="1142473" y="4750203"/>
          <a:ext cx="1905000" cy="304800"/>
        </p:xfrm>
        <a:graphic>
          <a:graphicData uri="http://schemas.openxmlformats.org/drawingml/2006/table">
            <a:tbl>
              <a:tblPr/>
              <a:tblGrid>
                <a:gridCol w="1905000">
                  <a:extLst>
                    <a:ext uri="{9D8B030D-6E8A-4147-A177-3AD203B41FA5}">
                      <a16:colId xmlns:a16="http://schemas.microsoft.com/office/drawing/2014/main" val="851597251"/>
                    </a:ext>
                  </a:extLst>
                </a:gridCol>
              </a:tblGrid>
              <a:tr h="0">
                <a:tc>
                  <a:txBody>
                    <a:bodyPr/>
                    <a:lstStyle/>
                    <a:p>
                      <a:pPr>
                        <a:buNone/>
                      </a:pPr>
                      <a:r>
                        <a:rPr lang="en-US" sz="1400" b="1" i="0" dirty="0">
                          <a:solidFill>
                            <a:srgbClr val="002060"/>
                          </a:solidFill>
                          <a:effectLst/>
                          <a:latin typeface="Corbel" panose="020B0503020204020204" pitchFamily="34" charset="0"/>
                        </a:rPr>
                        <a:t>SFHA</a:t>
                      </a:r>
                      <a:endParaRPr lang="en-US" sz="1400" dirty="0">
                        <a:solidFill>
                          <a:srgbClr val="002060"/>
                        </a:solidFill>
                        <a:effectLst/>
                        <a:latin typeface="Corbel" panose="020B0503020204020204" pitchFamily="34" charset="0"/>
                      </a:endParaRPr>
                    </a:p>
                  </a:txBody>
                  <a:tcPr anchor="ctr">
                    <a:lnL>
                      <a:noFill/>
                    </a:lnL>
                    <a:lnR>
                      <a:noFill/>
                    </a:lnR>
                    <a:lnT>
                      <a:noFill/>
                    </a:lnT>
                    <a:lnB>
                      <a:noFill/>
                    </a:lnB>
                    <a:noFill/>
                  </a:tcPr>
                </a:tc>
                <a:extLst>
                  <a:ext uri="{0D108BD9-81ED-4DB2-BD59-A6C34878D82A}">
                    <a16:rowId xmlns:a16="http://schemas.microsoft.com/office/drawing/2014/main" val="1839277806"/>
                  </a:ext>
                </a:extLst>
              </a:tr>
            </a:tbl>
          </a:graphicData>
        </a:graphic>
      </p:graphicFrame>
      <p:sp>
        <p:nvSpPr>
          <p:cNvPr id="14" name="Rectangle 3">
            <a:extLst>
              <a:ext uri="{FF2B5EF4-FFF2-40B4-BE49-F238E27FC236}">
                <a16:creationId xmlns:a16="http://schemas.microsoft.com/office/drawing/2014/main" id="{A95A859F-CDD0-0D32-0B26-39BCFCDDAE91}"/>
              </a:ext>
            </a:extLst>
          </p:cNvPr>
          <p:cNvSpPr>
            <a:spLocks noChangeArrowheads="1"/>
          </p:cNvSpPr>
          <p:nvPr/>
        </p:nvSpPr>
        <p:spPr bwMode="auto">
          <a:xfrm>
            <a:off x="1142473" y="475036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6" name="Table 15">
            <a:extLst>
              <a:ext uri="{FF2B5EF4-FFF2-40B4-BE49-F238E27FC236}">
                <a16:creationId xmlns:a16="http://schemas.microsoft.com/office/drawing/2014/main" id="{8925D3EC-0092-F9C9-D34E-2C5A672293F3}"/>
              </a:ext>
            </a:extLst>
          </p:cNvPr>
          <p:cNvGraphicFramePr>
            <a:graphicFrameLocks noGrp="1"/>
          </p:cNvGraphicFramePr>
          <p:nvPr>
            <p:extLst>
              <p:ext uri="{D42A27DB-BD31-4B8C-83A1-F6EECF244321}">
                <p14:modId xmlns:p14="http://schemas.microsoft.com/office/powerpoint/2010/main" val="3048127755"/>
              </p:ext>
            </p:extLst>
          </p:nvPr>
        </p:nvGraphicFramePr>
        <p:xfrm>
          <a:off x="5842580" y="4802076"/>
          <a:ext cx="1905000" cy="304800"/>
        </p:xfrm>
        <a:graphic>
          <a:graphicData uri="http://schemas.openxmlformats.org/drawingml/2006/table">
            <a:tbl>
              <a:tblPr/>
              <a:tblGrid>
                <a:gridCol w="1905000">
                  <a:extLst>
                    <a:ext uri="{9D8B030D-6E8A-4147-A177-3AD203B41FA5}">
                      <a16:colId xmlns:a16="http://schemas.microsoft.com/office/drawing/2014/main" val="1955115498"/>
                    </a:ext>
                  </a:extLst>
                </a:gridCol>
              </a:tblGrid>
              <a:tr h="0">
                <a:tc>
                  <a:txBody>
                    <a:bodyPr/>
                    <a:lstStyle/>
                    <a:p>
                      <a:pPr>
                        <a:buNone/>
                      </a:pPr>
                      <a:r>
                        <a:rPr lang="en-US" sz="1400" b="1" i="0" dirty="0">
                          <a:solidFill>
                            <a:srgbClr val="002060"/>
                          </a:solidFill>
                          <a:effectLst/>
                          <a:latin typeface="TimesNewRomanPS-BoldMT"/>
                        </a:rPr>
                        <a:t>B, C, &amp; X (non-SHFA)</a:t>
                      </a:r>
                      <a:endParaRPr lang="en-US" sz="1400" dirty="0">
                        <a:solidFill>
                          <a:srgbClr val="002060"/>
                        </a:solidFill>
                        <a:effectLst/>
                      </a:endParaRPr>
                    </a:p>
                  </a:txBody>
                  <a:tcPr anchor="ctr">
                    <a:lnL>
                      <a:noFill/>
                    </a:lnL>
                    <a:lnR>
                      <a:noFill/>
                    </a:lnR>
                    <a:lnT>
                      <a:noFill/>
                    </a:lnT>
                    <a:lnB>
                      <a:noFill/>
                    </a:lnB>
                    <a:noFill/>
                  </a:tcPr>
                </a:tc>
                <a:extLst>
                  <a:ext uri="{0D108BD9-81ED-4DB2-BD59-A6C34878D82A}">
                    <a16:rowId xmlns:a16="http://schemas.microsoft.com/office/drawing/2014/main" val="2711201843"/>
                  </a:ext>
                </a:extLst>
              </a:tr>
            </a:tbl>
          </a:graphicData>
        </a:graphic>
      </p:graphicFrame>
      <p:sp>
        <p:nvSpPr>
          <p:cNvPr id="18" name="Rectangle 4">
            <a:extLst>
              <a:ext uri="{FF2B5EF4-FFF2-40B4-BE49-F238E27FC236}">
                <a16:creationId xmlns:a16="http://schemas.microsoft.com/office/drawing/2014/main" id="{E01CE324-E153-C262-7B3F-F8A149C2661B}"/>
              </a:ext>
            </a:extLst>
          </p:cNvPr>
          <p:cNvSpPr>
            <a:spLocks noChangeArrowheads="1"/>
          </p:cNvSpPr>
          <p:nvPr/>
        </p:nvSpPr>
        <p:spPr bwMode="auto">
          <a:xfrm>
            <a:off x="3619500" y="38719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9" name="Table 18">
            <a:extLst>
              <a:ext uri="{FF2B5EF4-FFF2-40B4-BE49-F238E27FC236}">
                <a16:creationId xmlns:a16="http://schemas.microsoft.com/office/drawing/2014/main" id="{4620C61B-0648-BA5C-E2AB-D35CB9DF232A}"/>
              </a:ext>
            </a:extLst>
          </p:cNvPr>
          <p:cNvGraphicFramePr>
            <a:graphicFrameLocks noGrp="1"/>
          </p:cNvGraphicFramePr>
          <p:nvPr>
            <p:extLst>
              <p:ext uri="{D42A27DB-BD31-4B8C-83A1-F6EECF244321}">
                <p14:modId xmlns:p14="http://schemas.microsoft.com/office/powerpoint/2010/main" val="1067253720"/>
              </p:ext>
            </p:extLst>
          </p:nvPr>
        </p:nvGraphicFramePr>
        <p:xfrm>
          <a:off x="234119" y="5015893"/>
          <a:ext cx="3543823" cy="426720"/>
        </p:xfrm>
        <a:graphic>
          <a:graphicData uri="http://schemas.openxmlformats.org/drawingml/2006/table">
            <a:tbl>
              <a:tblPr/>
              <a:tblGrid>
                <a:gridCol w="1181275">
                  <a:extLst>
                    <a:ext uri="{9D8B030D-6E8A-4147-A177-3AD203B41FA5}">
                      <a16:colId xmlns:a16="http://schemas.microsoft.com/office/drawing/2014/main" val="3204292618"/>
                    </a:ext>
                  </a:extLst>
                </a:gridCol>
                <a:gridCol w="1293027">
                  <a:extLst>
                    <a:ext uri="{9D8B030D-6E8A-4147-A177-3AD203B41FA5}">
                      <a16:colId xmlns:a16="http://schemas.microsoft.com/office/drawing/2014/main" val="93067979"/>
                    </a:ext>
                  </a:extLst>
                </a:gridCol>
                <a:gridCol w="1069521">
                  <a:extLst>
                    <a:ext uri="{9D8B030D-6E8A-4147-A177-3AD203B41FA5}">
                      <a16:colId xmlns:a16="http://schemas.microsoft.com/office/drawing/2014/main" val="384452879"/>
                    </a:ext>
                  </a:extLst>
                </a:gridCol>
              </a:tblGrid>
              <a:tr h="0">
                <a:tc>
                  <a:txBody>
                    <a:bodyPr/>
                    <a:lstStyle/>
                    <a:p>
                      <a:pPr algn="ctr">
                        <a:buNone/>
                      </a:pPr>
                      <a:r>
                        <a:rPr lang="en-US" sz="1100" b="0" i="0" dirty="0">
                          <a:solidFill>
                            <a:srgbClr val="002060"/>
                          </a:solidFill>
                          <a:effectLst/>
                          <a:latin typeface="Corbel" panose="020B0503020204020204" pitchFamily="34" charset="0"/>
                        </a:rPr>
                        <a:t># of</a:t>
                      </a:r>
                      <a:br>
                        <a:rPr lang="en-US" sz="1100" b="0" i="0" dirty="0">
                          <a:solidFill>
                            <a:srgbClr val="002060"/>
                          </a:solidFill>
                          <a:effectLst/>
                          <a:latin typeface="Corbel" panose="020B0503020204020204" pitchFamily="34" charset="0"/>
                        </a:rPr>
                      </a:br>
                      <a:r>
                        <a:rPr lang="en-US" sz="1100" b="0" i="0" dirty="0">
                          <a:solidFill>
                            <a:srgbClr val="002060"/>
                          </a:solidFill>
                          <a:effectLst/>
                          <a:latin typeface="Corbel" panose="020B0503020204020204" pitchFamily="34" charset="0"/>
                        </a:rPr>
                        <a:t>Buildings</a:t>
                      </a:r>
                      <a:endParaRPr lang="en-US" dirty="0">
                        <a:solidFill>
                          <a:srgbClr val="002060"/>
                        </a:solidFill>
                        <a:effectLst/>
                        <a:latin typeface="Corbel" panose="020B0503020204020204" pitchFamily="34" charset="0"/>
                      </a:endParaRPr>
                    </a:p>
                  </a:txBody>
                  <a:tcPr anchor="ctr">
                    <a:lnL>
                      <a:noFill/>
                    </a:lnL>
                    <a:lnR>
                      <a:noFill/>
                    </a:lnR>
                    <a:lnT>
                      <a:noFill/>
                    </a:lnT>
                    <a:lnB>
                      <a:noFill/>
                    </a:lnB>
                    <a:noFill/>
                  </a:tcPr>
                </a:tc>
                <a:tc>
                  <a:txBody>
                    <a:bodyPr/>
                    <a:lstStyle/>
                    <a:p>
                      <a:pPr algn="ctr">
                        <a:buNone/>
                      </a:pPr>
                      <a:r>
                        <a:rPr lang="en-US" sz="1100" b="0" i="0" dirty="0">
                          <a:solidFill>
                            <a:srgbClr val="002060"/>
                          </a:solidFill>
                          <a:effectLst/>
                          <a:latin typeface="Corbel" panose="020B0503020204020204" pitchFamily="34" charset="0"/>
                        </a:rPr>
                        <a:t># of</a:t>
                      </a:r>
                      <a:br>
                        <a:rPr lang="en-US" sz="1100" b="0" i="0" dirty="0">
                          <a:solidFill>
                            <a:srgbClr val="002060"/>
                          </a:solidFill>
                          <a:effectLst/>
                          <a:latin typeface="Corbel" panose="020B0503020204020204" pitchFamily="34" charset="0"/>
                        </a:rPr>
                      </a:br>
                      <a:r>
                        <a:rPr lang="en-US" sz="1100" b="0" i="0" dirty="0">
                          <a:solidFill>
                            <a:srgbClr val="002060"/>
                          </a:solidFill>
                          <a:effectLst/>
                          <a:latin typeface="Corbel" panose="020B0503020204020204" pitchFamily="34" charset="0"/>
                        </a:rPr>
                        <a:t>Policies</a:t>
                      </a:r>
                      <a:endParaRPr lang="en-US" dirty="0">
                        <a:solidFill>
                          <a:srgbClr val="002060"/>
                        </a:solidFill>
                        <a:effectLst/>
                        <a:latin typeface="Corbel" panose="020B0503020204020204" pitchFamily="34" charset="0"/>
                      </a:endParaRPr>
                    </a:p>
                  </a:txBody>
                  <a:tcPr anchor="ctr">
                    <a:lnL>
                      <a:noFill/>
                    </a:lnL>
                    <a:lnR>
                      <a:noFill/>
                    </a:lnR>
                    <a:lnT>
                      <a:noFill/>
                    </a:lnT>
                    <a:lnB>
                      <a:noFill/>
                    </a:lnB>
                    <a:noFill/>
                  </a:tcPr>
                </a:tc>
                <a:tc>
                  <a:txBody>
                    <a:bodyPr/>
                    <a:lstStyle/>
                    <a:p>
                      <a:pPr algn="ctr">
                        <a:buNone/>
                      </a:pPr>
                      <a:r>
                        <a:rPr lang="en-US" sz="1100" b="0" i="0" dirty="0">
                          <a:solidFill>
                            <a:srgbClr val="002060"/>
                          </a:solidFill>
                          <a:effectLst/>
                          <a:latin typeface="Corbel" panose="020B0503020204020204" pitchFamily="34" charset="0"/>
                        </a:rPr>
                        <a:t>%</a:t>
                      </a:r>
                      <a:br>
                        <a:rPr lang="en-US" sz="1100" b="0" i="0" dirty="0">
                          <a:solidFill>
                            <a:srgbClr val="002060"/>
                          </a:solidFill>
                          <a:effectLst/>
                          <a:latin typeface="Corbel" panose="020B0503020204020204" pitchFamily="34" charset="0"/>
                        </a:rPr>
                      </a:br>
                      <a:r>
                        <a:rPr lang="en-US" sz="1100" b="0" i="0" dirty="0">
                          <a:solidFill>
                            <a:srgbClr val="002060"/>
                          </a:solidFill>
                          <a:effectLst/>
                          <a:latin typeface="Corbel" panose="020B0503020204020204" pitchFamily="34" charset="0"/>
                        </a:rPr>
                        <a:t>(Calculated)</a:t>
                      </a:r>
                      <a:endParaRPr lang="en-US" dirty="0">
                        <a:solidFill>
                          <a:srgbClr val="002060"/>
                        </a:solidFill>
                        <a:effectLst/>
                        <a:latin typeface="Corbel" panose="020B0503020204020204" pitchFamily="34" charset="0"/>
                      </a:endParaRPr>
                    </a:p>
                  </a:txBody>
                  <a:tcPr anchor="ctr">
                    <a:lnL>
                      <a:noFill/>
                    </a:lnL>
                    <a:lnR>
                      <a:noFill/>
                    </a:lnR>
                    <a:lnT>
                      <a:noFill/>
                    </a:lnT>
                    <a:lnB>
                      <a:noFill/>
                    </a:lnB>
                    <a:noFill/>
                  </a:tcPr>
                </a:tc>
                <a:extLst>
                  <a:ext uri="{0D108BD9-81ED-4DB2-BD59-A6C34878D82A}">
                    <a16:rowId xmlns:a16="http://schemas.microsoft.com/office/drawing/2014/main" val="3405054081"/>
                  </a:ext>
                </a:extLst>
              </a:tr>
            </a:tbl>
          </a:graphicData>
        </a:graphic>
      </p:graphicFrame>
      <p:sp>
        <p:nvSpPr>
          <p:cNvPr id="20" name="Rectangle 5">
            <a:extLst>
              <a:ext uri="{FF2B5EF4-FFF2-40B4-BE49-F238E27FC236}">
                <a16:creationId xmlns:a16="http://schemas.microsoft.com/office/drawing/2014/main" id="{C8BB5312-7306-53F7-47B7-295101E6BE83}"/>
              </a:ext>
            </a:extLst>
          </p:cNvPr>
          <p:cNvSpPr>
            <a:spLocks noChangeArrowheads="1"/>
          </p:cNvSpPr>
          <p:nvPr/>
        </p:nvSpPr>
        <p:spPr bwMode="auto">
          <a:xfrm>
            <a:off x="655728" y="4580061"/>
            <a:ext cx="8229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21" name="Table 20">
            <a:extLst>
              <a:ext uri="{FF2B5EF4-FFF2-40B4-BE49-F238E27FC236}">
                <a16:creationId xmlns:a16="http://schemas.microsoft.com/office/drawing/2014/main" id="{D539A155-41E8-4A9C-120D-51E24AE25129}"/>
              </a:ext>
            </a:extLst>
          </p:cNvPr>
          <p:cNvGraphicFramePr>
            <a:graphicFrameLocks noGrp="1"/>
          </p:cNvGraphicFramePr>
          <p:nvPr>
            <p:extLst>
              <p:ext uri="{D42A27DB-BD31-4B8C-83A1-F6EECF244321}">
                <p14:modId xmlns:p14="http://schemas.microsoft.com/office/powerpoint/2010/main" val="1063446701"/>
              </p:ext>
            </p:extLst>
          </p:nvPr>
        </p:nvGraphicFramePr>
        <p:xfrm>
          <a:off x="5326923" y="5111111"/>
          <a:ext cx="2826477" cy="548640"/>
        </p:xfrm>
        <a:graphic>
          <a:graphicData uri="http://schemas.openxmlformats.org/drawingml/2006/table">
            <a:tbl>
              <a:tblPr/>
              <a:tblGrid>
                <a:gridCol w="633221">
                  <a:extLst>
                    <a:ext uri="{9D8B030D-6E8A-4147-A177-3AD203B41FA5}">
                      <a16:colId xmlns:a16="http://schemas.microsoft.com/office/drawing/2014/main" val="717587420"/>
                    </a:ext>
                  </a:extLst>
                </a:gridCol>
                <a:gridCol w="792366">
                  <a:extLst>
                    <a:ext uri="{9D8B030D-6E8A-4147-A177-3AD203B41FA5}">
                      <a16:colId xmlns:a16="http://schemas.microsoft.com/office/drawing/2014/main" val="343291721"/>
                    </a:ext>
                  </a:extLst>
                </a:gridCol>
                <a:gridCol w="1400890">
                  <a:extLst>
                    <a:ext uri="{9D8B030D-6E8A-4147-A177-3AD203B41FA5}">
                      <a16:colId xmlns:a16="http://schemas.microsoft.com/office/drawing/2014/main" val="2447611499"/>
                    </a:ext>
                  </a:extLst>
                </a:gridCol>
              </a:tblGrid>
              <a:tr h="0">
                <a:tc>
                  <a:txBody>
                    <a:bodyPr/>
                    <a:lstStyle/>
                    <a:p>
                      <a:pPr algn="ctr">
                        <a:buNone/>
                      </a:pPr>
                      <a:r>
                        <a:rPr lang="en-US" sz="1000" b="0" i="0" dirty="0">
                          <a:solidFill>
                            <a:srgbClr val="002060"/>
                          </a:solidFill>
                          <a:effectLst/>
                          <a:latin typeface="Corbel" panose="020B0503020204020204" pitchFamily="34" charset="0"/>
                        </a:rPr>
                        <a:t># of</a:t>
                      </a:r>
                      <a:br>
                        <a:rPr lang="en-US" sz="1000" b="0" i="0" dirty="0">
                          <a:solidFill>
                            <a:srgbClr val="002060"/>
                          </a:solidFill>
                          <a:effectLst/>
                          <a:latin typeface="Corbel" panose="020B0503020204020204" pitchFamily="34" charset="0"/>
                        </a:rPr>
                      </a:br>
                      <a:r>
                        <a:rPr lang="en-US" sz="1000" b="0" i="0" dirty="0">
                          <a:solidFill>
                            <a:srgbClr val="002060"/>
                          </a:solidFill>
                          <a:effectLst/>
                          <a:latin typeface="Corbel" panose="020B0503020204020204" pitchFamily="34" charset="0"/>
                        </a:rPr>
                        <a:t>Buildings</a:t>
                      </a:r>
                      <a:endParaRPr lang="en-US" sz="1000" dirty="0">
                        <a:solidFill>
                          <a:srgbClr val="002060"/>
                        </a:solidFill>
                        <a:effectLst/>
                        <a:latin typeface="Corbel" panose="020B0503020204020204" pitchFamily="34" charset="0"/>
                      </a:endParaRPr>
                    </a:p>
                  </a:txBody>
                  <a:tcPr anchor="ctr">
                    <a:lnL>
                      <a:noFill/>
                    </a:lnL>
                    <a:lnR>
                      <a:noFill/>
                    </a:lnR>
                    <a:lnT>
                      <a:noFill/>
                    </a:lnT>
                    <a:lnB>
                      <a:noFill/>
                    </a:lnB>
                    <a:noFill/>
                  </a:tcPr>
                </a:tc>
                <a:tc>
                  <a:txBody>
                    <a:bodyPr/>
                    <a:lstStyle/>
                    <a:p>
                      <a:pPr algn="ctr">
                        <a:buNone/>
                      </a:pPr>
                      <a:r>
                        <a:rPr lang="en-US" sz="1000" b="0" i="0" dirty="0">
                          <a:solidFill>
                            <a:srgbClr val="002060"/>
                          </a:solidFill>
                          <a:effectLst/>
                          <a:latin typeface="Corbel" panose="020B0503020204020204" pitchFamily="34" charset="0"/>
                        </a:rPr>
                        <a:t># of</a:t>
                      </a:r>
                      <a:br>
                        <a:rPr lang="en-US" sz="1000" b="0" i="0" dirty="0">
                          <a:solidFill>
                            <a:srgbClr val="002060"/>
                          </a:solidFill>
                          <a:effectLst/>
                          <a:latin typeface="Corbel" panose="020B0503020204020204" pitchFamily="34" charset="0"/>
                        </a:rPr>
                      </a:br>
                      <a:r>
                        <a:rPr lang="en-US" sz="1000" b="0" i="0" dirty="0">
                          <a:solidFill>
                            <a:srgbClr val="002060"/>
                          </a:solidFill>
                          <a:effectLst/>
                          <a:latin typeface="Corbel" panose="020B0503020204020204" pitchFamily="34" charset="0"/>
                        </a:rPr>
                        <a:t>Policies</a:t>
                      </a:r>
                      <a:endParaRPr lang="en-US" sz="1000" dirty="0">
                        <a:solidFill>
                          <a:srgbClr val="002060"/>
                        </a:solidFill>
                        <a:effectLst/>
                        <a:latin typeface="Corbel" panose="020B0503020204020204" pitchFamily="34" charset="0"/>
                      </a:endParaRPr>
                    </a:p>
                  </a:txBody>
                  <a:tcPr anchor="ctr">
                    <a:lnL>
                      <a:noFill/>
                    </a:lnL>
                    <a:lnR>
                      <a:noFill/>
                    </a:lnR>
                    <a:lnT>
                      <a:noFill/>
                    </a:lnT>
                    <a:lnB>
                      <a:noFill/>
                    </a:lnB>
                    <a:noFill/>
                  </a:tcPr>
                </a:tc>
                <a:tc>
                  <a:txBody>
                    <a:bodyPr/>
                    <a:lstStyle/>
                    <a:p>
                      <a:pPr algn="ctr">
                        <a:buNone/>
                      </a:pPr>
                      <a:r>
                        <a:rPr lang="en-US" sz="1000" b="0" i="0" dirty="0">
                          <a:solidFill>
                            <a:srgbClr val="002060"/>
                          </a:solidFill>
                          <a:effectLst/>
                          <a:latin typeface="Corbel" panose="020B0503020204020204" pitchFamily="34" charset="0"/>
                        </a:rPr>
                        <a:t>%</a:t>
                      </a:r>
                      <a:br>
                        <a:rPr lang="en-US" sz="1000" b="0" i="0" dirty="0">
                          <a:solidFill>
                            <a:srgbClr val="002060"/>
                          </a:solidFill>
                          <a:effectLst/>
                          <a:latin typeface="Corbel" panose="020B0503020204020204" pitchFamily="34" charset="0"/>
                        </a:rPr>
                      </a:br>
                      <a:r>
                        <a:rPr lang="en-US" sz="1000" b="0" i="0" dirty="0">
                          <a:solidFill>
                            <a:srgbClr val="002060"/>
                          </a:solidFill>
                          <a:effectLst/>
                          <a:latin typeface="Corbel" panose="020B0503020204020204" pitchFamily="34" charset="0"/>
                        </a:rPr>
                        <a:t>(Calculated)</a:t>
                      </a:r>
                      <a:endParaRPr lang="en-US" sz="1000" dirty="0">
                        <a:solidFill>
                          <a:srgbClr val="002060"/>
                        </a:solidFill>
                        <a:effectLst/>
                        <a:latin typeface="Corbel" panose="020B0503020204020204" pitchFamily="34" charset="0"/>
                      </a:endParaRPr>
                    </a:p>
                  </a:txBody>
                  <a:tcPr anchor="ctr">
                    <a:lnL>
                      <a:noFill/>
                    </a:lnL>
                    <a:lnR>
                      <a:noFill/>
                    </a:lnR>
                    <a:lnT>
                      <a:noFill/>
                    </a:lnT>
                    <a:lnB>
                      <a:noFill/>
                    </a:lnB>
                    <a:noFill/>
                  </a:tcPr>
                </a:tc>
                <a:extLst>
                  <a:ext uri="{0D108BD9-81ED-4DB2-BD59-A6C34878D82A}">
                    <a16:rowId xmlns:a16="http://schemas.microsoft.com/office/drawing/2014/main" val="494826645"/>
                  </a:ext>
                </a:extLst>
              </a:tr>
            </a:tbl>
          </a:graphicData>
        </a:graphic>
      </p:graphicFrame>
      <p:sp>
        <p:nvSpPr>
          <p:cNvPr id="22" name="Rectangle 6">
            <a:extLst>
              <a:ext uri="{FF2B5EF4-FFF2-40B4-BE49-F238E27FC236}">
                <a16:creationId xmlns:a16="http://schemas.microsoft.com/office/drawing/2014/main" id="{12D94F97-DA76-B649-96EF-B7F6B98772B4}"/>
              </a:ext>
            </a:extLst>
          </p:cNvPr>
          <p:cNvSpPr>
            <a:spLocks noChangeArrowheads="1"/>
          </p:cNvSpPr>
          <p:nvPr/>
        </p:nvSpPr>
        <p:spPr bwMode="auto">
          <a:xfrm>
            <a:off x="6082330" y="4747250"/>
            <a:ext cx="711023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25" name="Table 24">
            <a:extLst>
              <a:ext uri="{FF2B5EF4-FFF2-40B4-BE49-F238E27FC236}">
                <a16:creationId xmlns:a16="http://schemas.microsoft.com/office/drawing/2014/main" id="{EE9B250F-4CA0-62B2-5253-00E0963833F4}"/>
              </a:ext>
            </a:extLst>
          </p:cNvPr>
          <p:cNvGraphicFramePr>
            <a:graphicFrameLocks noGrp="1"/>
          </p:cNvGraphicFramePr>
          <p:nvPr>
            <p:extLst>
              <p:ext uri="{D42A27DB-BD31-4B8C-83A1-F6EECF244321}">
                <p14:modId xmlns:p14="http://schemas.microsoft.com/office/powerpoint/2010/main" val="3160471213"/>
              </p:ext>
            </p:extLst>
          </p:nvPr>
        </p:nvGraphicFramePr>
        <p:xfrm>
          <a:off x="5423273" y="5548112"/>
          <a:ext cx="2427915" cy="259080"/>
        </p:xfrm>
        <a:graphic>
          <a:graphicData uri="http://schemas.openxmlformats.org/drawingml/2006/table">
            <a:tbl>
              <a:tblPr/>
              <a:tblGrid>
                <a:gridCol w="809305">
                  <a:extLst>
                    <a:ext uri="{9D8B030D-6E8A-4147-A177-3AD203B41FA5}">
                      <a16:colId xmlns:a16="http://schemas.microsoft.com/office/drawing/2014/main" val="1593737204"/>
                    </a:ext>
                  </a:extLst>
                </a:gridCol>
                <a:gridCol w="809305">
                  <a:extLst>
                    <a:ext uri="{9D8B030D-6E8A-4147-A177-3AD203B41FA5}">
                      <a16:colId xmlns:a16="http://schemas.microsoft.com/office/drawing/2014/main" val="568434030"/>
                    </a:ext>
                  </a:extLst>
                </a:gridCol>
                <a:gridCol w="809305">
                  <a:extLst>
                    <a:ext uri="{9D8B030D-6E8A-4147-A177-3AD203B41FA5}">
                      <a16:colId xmlns:a16="http://schemas.microsoft.com/office/drawing/2014/main" val="966793843"/>
                    </a:ext>
                  </a:extLst>
                </a:gridCol>
              </a:tblGrid>
              <a:tr h="0">
                <a:tc>
                  <a:txBody>
                    <a:bodyPr/>
                    <a:lstStyle/>
                    <a:p>
                      <a:pPr>
                        <a:buNone/>
                      </a:pPr>
                      <a:r>
                        <a:rPr lang="en-US" sz="1100" b="0" i="0" dirty="0">
                          <a:solidFill>
                            <a:srgbClr val="002060"/>
                          </a:solidFill>
                          <a:effectLst/>
                          <a:latin typeface="TimesNewRomanPSMT"/>
                        </a:rPr>
                        <a:t>   54,032 </a:t>
                      </a:r>
                      <a:endParaRPr lang="en-US" dirty="0">
                        <a:solidFill>
                          <a:srgbClr val="002060"/>
                        </a:solidFill>
                        <a:effectLst/>
                      </a:endParaRPr>
                    </a:p>
                  </a:txBody>
                  <a:tcPr anchor="ctr">
                    <a:lnL>
                      <a:noFill/>
                    </a:lnL>
                    <a:lnR>
                      <a:noFill/>
                    </a:lnR>
                    <a:lnT>
                      <a:noFill/>
                    </a:lnT>
                    <a:lnB>
                      <a:noFill/>
                    </a:lnB>
                    <a:noFill/>
                  </a:tcPr>
                </a:tc>
                <a:tc>
                  <a:txBody>
                    <a:bodyPr/>
                    <a:lstStyle/>
                    <a:p>
                      <a:pPr>
                        <a:buNone/>
                      </a:pPr>
                      <a:r>
                        <a:rPr lang="en-US" sz="1100" b="0" i="0" dirty="0">
                          <a:solidFill>
                            <a:srgbClr val="002060"/>
                          </a:solidFill>
                          <a:effectLst/>
                          <a:latin typeface="TimesNewRomanPSMT"/>
                        </a:rPr>
                        <a:t>  5,387 </a:t>
                      </a:r>
                      <a:endParaRPr lang="en-US" dirty="0">
                        <a:solidFill>
                          <a:srgbClr val="002060"/>
                        </a:solidFill>
                        <a:effectLst/>
                      </a:endParaRPr>
                    </a:p>
                  </a:txBody>
                  <a:tcPr anchor="ctr">
                    <a:lnL>
                      <a:noFill/>
                    </a:lnL>
                    <a:lnR>
                      <a:noFill/>
                    </a:lnR>
                    <a:lnT>
                      <a:noFill/>
                    </a:lnT>
                    <a:lnB>
                      <a:noFill/>
                    </a:lnB>
                    <a:noFill/>
                  </a:tcPr>
                </a:tc>
                <a:tc>
                  <a:txBody>
                    <a:bodyPr/>
                    <a:lstStyle/>
                    <a:p>
                      <a:pPr>
                        <a:buNone/>
                      </a:pPr>
                      <a:r>
                        <a:rPr lang="en-US" sz="1100" b="0" i="0" dirty="0">
                          <a:solidFill>
                            <a:srgbClr val="002060"/>
                          </a:solidFill>
                          <a:effectLst/>
                          <a:latin typeface="TimesNewRomanPSMT"/>
                        </a:rPr>
                        <a:t>     10%</a:t>
                      </a:r>
                      <a:endParaRPr lang="en-US" dirty="0">
                        <a:solidFill>
                          <a:srgbClr val="002060"/>
                        </a:solidFill>
                        <a:effectLst/>
                      </a:endParaRPr>
                    </a:p>
                  </a:txBody>
                  <a:tcPr anchor="ctr">
                    <a:lnL>
                      <a:noFill/>
                    </a:lnL>
                    <a:lnR>
                      <a:noFill/>
                    </a:lnR>
                    <a:lnT>
                      <a:noFill/>
                    </a:lnT>
                    <a:lnB>
                      <a:noFill/>
                    </a:lnB>
                    <a:noFill/>
                  </a:tcPr>
                </a:tc>
                <a:extLst>
                  <a:ext uri="{0D108BD9-81ED-4DB2-BD59-A6C34878D82A}">
                    <a16:rowId xmlns:a16="http://schemas.microsoft.com/office/drawing/2014/main" val="2672895289"/>
                  </a:ext>
                </a:extLst>
              </a:tr>
            </a:tbl>
          </a:graphicData>
        </a:graphic>
      </p:graphicFrame>
      <p:sp>
        <p:nvSpPr>
          <p:cNvPr id="26" name="Rectangle 8">
            <a:extLst>
              <a:ext uri="{FF2B5EF4-FFF2-40B4-BE49-F238E27FC236}">
                <a16:creationId xmlns:a16="http://schemas.microsoft.com/office/drawing/2014/main" id="{4EC925A3-9DD9-93CE-B4FA-F7B708319CFF}"/>
              </a:ext>
            </a:extLst>
          </p:cNvPr>
          <p:cNvSpPr>
            <a:spLocks noChangeArrowheads="1"/>
          </p:cNvSpPr>
          <p:nvPr/>
        </p:nvSpPr>
        <p:spPr bwMode="auto">
          <a:xfrm>
            <a:off x="5319666" y="5334490"/>
            <a:ext cx="388466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27" name="Table 26">
            <a:extLst>
              <a:ext uri="{FF2B5EF4-FFF2-40B4-BE49-F238E27FC236}">
                <a16:creationId xmlns:a16="http://schemas.microsoft.com/office/drawing/2014/main" id="{A22A178D-BC4D-3A88-F24E-E50073478336}"/>
              </a:ext>
            </a:extLst>
          </p:cNvPr>
          <p:cNvGraphicFramePr>
            <a:graphicFrameLocks noGrp="1"/>
          </p:cNvGraphicFramePr>
          <p:nvPr>
            <p:extLst>
              <p:ext uri="{D42A27DB-BD31-4B8C-83A1-F6EECF244321}">
                <p14:modId xmlns:p14="http://schemas.microsoft.com/office/powerpoint/2010/main" val="259756717"/>
              </p:ext>
            </p:extLst>
          </p:nvPr>
        </p:nvGraphicFramePr>
        <p:xfrm>
          <a:off x="180137" y="5493633"/>
          <a:ext cx="3607125" cy="259080"/>
        </p:xfrm>
        <a:graphic>
          <a:graphicData uri="http://schemas.openxmlformats.org/drawingml/2006/table">
            <a:tbl>
              <a:tblPr/>
              <a:tblGrid>
                <a:gridCol w="1202375">
                  <a:extLst>
                    <a:ext uri="{9D8B030D-6E8A-4147-A177-3AD203B41FA5}">
                      <a16:colId xmlns:a16="http://schemas.microsoft.com/office/drawing/2014/main" val="3230414223"/>
                    </a:ext>
                  </a:extLst>
                </a:gridCol>
                <a:gridCol w="1388425">
                  <a:extLst>
                    <a:ext uri="{9D8B030D-6E8A-4147-A177-3AD203B41FA5}">
                      <a16:colId xmlns:a16="http://schemas.microsoft.com/office/drawing/2014/main" val="668961771"/>
                    </a:ext>
                  </a:extLst>
                </a:gridCol>
                <a:gridCol w="1016325">
                  <a:extLst>
                    <a:ext uri="{9D8B030D-6E8A-4147-A177-3AD203B41FA5}">
                      <a16:colId xmlns:a16="http://schemas.microsoft.com/office/drawing/2014/main" val="277451204"/>
                    </a:ext>
                  </a:extLst>
                </a:gridCol>
              </a:tblGrid>
              <a:tr h="0">
                <a:tc>
                  <a:txBody>
                    <a:bodyPr/>
                    <a:lstStyle/>
                    <a:p>
                      <a:pPr>
                        <a:buNone/>
                      </a:pPr>
                      <a:r>
                        <a:rPr lang="en-US" sz="1100" b="0" i="0" dirty="0">
                          <a:solidFill>
                            <a:srgbClr val="000000"/>
                          </a:solidFill>
                          <a:effectLst/>
                          <a:latin typeface="TimesNewRomanPSMT"/>
                        </a:rPr>
                        <a:t>          30,045 </a:t>
                      </a:r>
                      <a:endParaRPr lang="en-US" dirty="0">
                        <a:effectLst/>
                      </a:endParaRPr>
                    </a:p>
                  </a:txBody>
                  <a:tcPr anchor="ctr">
                    <a:lnL>
                      <a:noFill/>
                    </a:lnL>
                    <a:lnR>
                      <a:noFill/>
                    </a:lnR>
                    <a:lnT>
                      <a:noFill/>
                    </a:lnT>
                    <a:lnB>
                      <a:noFill/>
                    </a:lnB>
                    <a:noFill/>
                  </a:tcPr>
                </a:tc>
                <a:tc>
                  <a:txBody>
                    <a:bodyPr/>
                    <a:lstStyle/>
                    <a:p>
                      <a:pPr algn="ctr">
                        <a:buNone/>
                      </a:pPr>
                      <a:r>
                        <a:rPr lang="en-US" sz="1100" b="0" i="0" dirty="0">
                          <a:solidFill>
                            <a:srgbClr val="000000"/>
                          </a:solidFill>
                          <a:effectLst/>
                          <a:latin typeface="TimesNewRomanPSMT"/>
                        </a:rPr>
                        <a:t>4,079 </a:t>
                      </a:r>
                      <a:endParaRPr lang="en-US" dirty="0">
                        <a:effectLst/>
                      </a:endParaRPr>
                    </a:p>
                  </a:txBody>
                  <a:tcPr anchor="ctr">
                    <a:lnL>
                      <a:noFill/>
                    </a:lnL>
                    <a:lnR>
                      <a:noFill/>
                    </a:lnR>
                    <a:lnT>
                      <a:noFill/>
                    </a:lnT>
                    <a:lnB>
                      <a:noFill/>
                    </a:lnB>
                    <a:noFill/>
                  </a:tcPr>
                </a:tc>
                <a:tc>
                  <a:txBody>
                    <a:bodyPr/>
                    <a:lstStyle/>
                    <a:p>
                      <a:pPr>
                        <a:buNone/>
                      </a:pPr>
                      <a:r>
                        <a:rPr lang="en-US" sz="1100" b="0" i="0" dirty="0">
                          <a:solidFill>
                            <a:srgbClr val="000000"/>
                          </a:solidFill>
                          <a:effectLst/>
                          <a:latin typeface="TimesNewRomanPSMT"/>
                        </a:rPr>
                        <a:t>       14%</a:t>
                      </a:r>
                      <a:endParaRPr lang="en-US" dirty="0">
                        <a:effectLst/>
                      </a:endParaRPr>
                    </a:p>
                  </a:txBody>
                  <a:tcPr anchor="ctr">
                    <a:lnL>
                      <a:noFill/>
                    </a:lnL>
                    <a:lnR>
                      <a:noFill/>
                    </a:lnR>
                    <a:lnT>
                      <a:noFill/>
                    </a:lnT>
                    <a:lnB>
                      <a:noFill/>
                    </a:lnB>
                    <a:noFill/>
                  </a:tcPr>
                </a:tc>
                <a:extLst>
                  <a:ext uri="{0D108BD9-81ED-4DB2-BD59-A6C34878D82A}">
                    <a16:rowId xmlns:a16="http://schemas.microsoft.com/office/drawing/2014/main" val="2507367652"/>
                  </a:ext>
                </a:extLst>
              </a:tr>
            </a:tbl>
          </a:graphicData>
        </a:graphic>
      </p:graphicFrame>
      <p:sp>
        <p:nvSpPr>
          <p:cNvPr id="28" name="Rectangle 9">
            <a:extLst>
              <a:ext uri="{FF2B5EF4-FFF2-40B4-BE49-F238E27FC236}">
                <a16:creationId xmlns:a16="http://schemas.microsoft.com/office/drawing/2014/main" id="{B8AA2AD2-52AA-E3BB-EC8E-D6374DBAA82F}"/>
              </a:ext>
            </a:extLst>
          </p:cNvPr>
          <p:cNvSpPr>
            <a:spLocks noChangeArrowheads="1"/>
          </p:cNvSpPr>
          <p:nvPr/>
        </p:nvSpPr>
        <p:spPr bwMode="auto">
          <a:xfrm>
            <a:off x="240465" y="5039627"/>
            <a:ext cx="603504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6790BE6-EB82-AADC-C1A9-31EBD96E554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FA154E1-59B3-F80D-F518-D78EDDE92CB0}"/>
              </a:ext>
            </a:extLst>
          </p:cNvPr>
          <p:cNvSpPr txBox="1"/>
          <p:nvPr/>
        </p:nvSpPr>
        <p:spPr>
          <a:xfrm>
            <a:off x="628650" y="2340430"/>
            <a:ext cx="3184071" cy="2206364"/>
          </a:xfrm>
          <a:prstGeom prst="rect">
            <a:avLst/>
          </a:prstGeom>
        </p:spPr>
        <p:txBody>
          <a:bodyPr vert="horz" lIns="91440" tIns="45720" rIns="91440" bIns="45720" rtlCol="0" anchor="ctr">
            <a:normAutofit/>
          </a:bodyPr>
          <a:lstStyle/>
          <a:p>
            <a:pPr defTabSz="914400">
              <a:lnSpc>
                <a:spcPct val="90000"/>
              </a:lnSpc>
              <a:spcBef>
                <a:spcPct val="0"/>
              </a:spcBef>
              <a:spcAft>
                <a:spcPts val="600"/>
              </a:spcAft>
              <a:defRPr/>
            </a:pPr>
            <a:r>
              <a:rPr lang="en-US" sz="4400" b="1" kern="1200" dirty="0">
                <a:solidFill>
                  <a:schemeClr val="tx1"/>
                </a:solidFill>
                <a:latin typeface="+mj-lt"/>
                <a:ea typeface="+mj-ea"/>
                <a:cs typeface="+mj-cs"/>
              </a:rPr>
              <a:t>INSURANCE</a:t>
            </a:r>
            <a:endParaRPr lang="en-US" sz="4400" kern="1200" dirty="0">
              <a:solidFill>
                <a:schemeClr val="tx1"/>
              </a:solidFill>
              <a:latin typeface="+mj-lt"/>
              <a:ea typeface="+mj-ea"/>
              <a:cs typeface="+mj-cs"/>
            </a:endParaRPr>
          </a:p>
        </p:txBody>
      </p:sp>
      <p:sp>
        <p:nvSpPr>
          <p:cNvPr id="13" name="Freeform 5">
            <a:extLst>
              <a:ext uri="{FF2B5EF4-FFF2-40B4-BE49-F238E27FC236}">
                <a16:creationId xmlns:a16="http://schemas.microsoft.com/office/drawing/2014/main" id="{397E2583-7850-D14C-3AE2-71BD61839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440464"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 name="Picture 4" descr="Admin temp">
            <a:extLst>
              <a:ext uri="{FF2B5EF4-FFF2-40B4-BE49-F238E27FC236}">
                <a16:creationId xmlns:a16="http://schemas.microsoft.com/office/drawing/2014/main" id="{28F0E0A8-437E-ED5D-BF59-94822C58A905}"/>
              </a:ext>
            </a:extLst>
          </p:cNvPr>
          <p:cNvPicPr>
            <a:picLocks noChangeAspect="1" noChangeArrowheads="1"/>
          </p:cNvPicPr>
          <p:nvPr/>
        </p:nvPicPr>
        <p:blipFill>
          <a:blip r:embed="rId2" cstate="print"/>
          <a:stretch>
            <a:fillRect/>
          </a:stretch>
        </p:blipFill>
        <p:spPr bwMode="auto">
          <a:xfrm>
            <a:off x="4572000" y="838200"/>
            <a:ext cx="4100104" cy="3177580"/>
          </a:xfrm>
          <a:prstGeom prst="rect">
            <a:avLst/>
          </a:prstGeom>
          <a:noFill/>
        </p:spPr>
      </p:pic>
      <p:sp>
        <p:nvSpPr>
          <p:cNvPr id="15" name="Freeform 7">
            <a:extLst>
              <a:ext uri="{FF2B5EF4-FFF2-40B4-BE49-F238E27FC236}">
                <a16:creationId xmlns:a16="http://schemas.microsoft.com/office/drawing/2014/main" id="{19030911-0474-2472-7DFD-D18BE4AC19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00107" y="4683319"/>
            <a:ext cx="4443893" cy="2174681"/>
          </a:xfrm>
          <a:custGeom>
            <a:avLst/>
            <a:gdLst>
              <a:gd name="connsiteX0" fmla="*/ 1007162 w 5925190"/>
              <a:gd name="connsiteY0" fmla="*/ 0 h 2174681"/>
              <a:gd name="connsiteX1" fmla="*/ 5925190 w 5925190"/>
              <a:gd name="connsiteY1" fmla="*/ 0 h 2174681"/>
              <a:gd name="connsiteX2" fmla="*/ 5925190 w 5925190"/>
              <a:gd name="connsiteY2" fmla="*/ 2174681 h 2174681"/>
              <a:gd name="connsiteX3" fmla="*/ 0 w 5925190"/>
              <a:gd name="connsiteY3" fmla="*/ 2174681 h 2174681"/>
            </a:gdLst>
            <a:ahLst/>
            <a:cxnLst>
              <a:cxn ang="0">
                <a:pos x="connsiteX0" y="connsiteY0"/>
              </a:cxn>
              <a:cxn ang="0">
                <a:pos x="connsiteX1" y="connsiteY1"/>
              </a:cxn>
              <a:cxn ang="0">
                <a:pos x="connsiteX2" y="connsiteY2"/>
              </a:cxn>
              <a:cxn ang="0">
                <a:pos x="connsiteX3" y="connsiteY3"/>
              </a:cxn>
            </a:cxnLst>
            <a:rect l="l" t="t" r="r" b="b"/>
            <a:pathLst>
              <a:path w="5925190" h="2174681">
                <a:moveTo>
                  <a:pt x="1007162" y="0"/>
                </a:moveTo>
                <a:lnTo>
                  <a:pt x="5925190" y="0"/>
                </a:lnTo>
                <a:lnTo>
                  <a:pt x="5925190" y="2174681"/>
                </a:lnTo>
                <a:lnTo>
                  <a:pt x="0" y="217468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6">
            <a:extLst>
              <a:ext uri="{FF2B5EF4-FFF2-40B4-BE49-F238E27FC236}">
                <a16:creationId xmlns:a16="http://schemas.microsoft.com/office/drawing/2014/main" id="{AC10FCFD-3383-CBD3-27D7-D576BDFEB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3319"/>
            <a:ext cx="5319666" cy="2174681"/>
          </a:xfrm>
          <a:custGeom>
            <a:avLst/>
            <a:gdLst>
              <a:gd name="connsiteX0" fmla="*/ 0 w 7092887"/>
              <a:gd name="connsiteY0" fmla="*/ 0 h 2174681"/>
              <a:gd name="connsiteX1" fmla="*/ 7092887 w 7092887"/>
              <a:gd name="connsiteY1" fmla="*/ 0 h 2174681"/>
              <a:gd name="connsiteX2" fmla="*/ 6085725 w 7092887"/>
              <a:gd name="connsiteY2" fmla="*/ 2174681 h 2174681"/>
              <a:gd name="connsiteX3" fmla="*/ 1524000 w 7092887"/>
              <a:gd name="connsiteY3" fmla="*/ 2174681 h 2174681"/>
              <a:gd name="connsiteX4" fmla="*/ 1200418 w 7092887"/>
              <a:gd name="connsiteY4" fmla="*/ 2174681 h 2174681"/>
              <a:gd name="connsiteX5" fmla="*/ 0 w 7092887"/>
              <a:gd name="connsiteY5" fmla="*/ 2174681 h 217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92887" h="2174681">
                <a:moveTo>
                  <a:pt x="0" y="0"/>
                </a:moveTo>
                <a:lnTo>
                  <a:pt x="7092887" y="0"/>
                </a:lnTo>
                <a:lnTo>
                  <a:pt x="6085725" y="2174681"/>
                </a:lnTo>
                <a:lnTo>
                  <a:pt x="1524000" y="2174681"/>
                </a:lnTo>
                <a:lnTo>
                  <a:pt x="1200418" y="2174681"/>
                </a:lnTo>
                <a:lnTo>
                  <a:pt x="0" y="2174681"/>
                </a:lnTo>
                <a:close/>
              </a:path>
            </a:pathLst>
          </a:custGeom>
          <a:solidFill>
            <a:srgbClr val="B2B2B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B2B2B2"/>
              </a:solidFill>
            </a:endParaRPr>
          </a:p>
        </p:txBody>
      </p:sp>
      <p:sp>
        <p:nvSpPr>
          <p:cNvPr id="5" name="TextBox 4">
            <a:extLst>
              <a:ext uri="{FF2B5EF4-FFF2-40B4-BE49-F238E27FC236}">
                <a16:creationId xmlns:a16="http://schemas.microsoft.com/office/drawing/2014/main" id="{AA66E1A7-7722-CFC7-6CE2-CD3EB4A088D2}"/>
              </a:ext>
            </a:extLst>
          </p:cNvPr>
          <p:cNvSpPr txBox="1"/>
          <p:nvPr/>
        </p:nvSpPr>
        <p:spPr>
          <a:xfrm>
            <a:off x="5029200" y="1371600"/>
            <a:ext cx="3033666" cy="1754326"/>
          </a:xfrm>
          <a:prstGeom prst="rect">
            <a:avLst/>
          </a:prstGeom>
          <a:noFill/>
        </p:spPr>
        <p:txBody>
          <a:bodyPr wrap="square">
            <a:spAutoFit/>
          </a:bodyPr>
          <a:lstStyle/>
          <a:p>
            <a:pPr>
              <a:defRPr/>
            </a:pPr>
            <a:r>
              <a:rPr lang="en-US" sz="1800" b="1" u="sng" dirty="0">
                <a:solidFill>
                  <a:schemeClr val="accent6">
                    <a:lumMod val="20000"/>
                    <a:lumOff val="80000"/>
                  </a:schemeClr>
                </a:solidFill>
                <a:latin typeface="Corbel" pitchFamily="34" charset="0"/>
              </a:rPr>
              <a:t>Anyone</a:t>
            </a:r>
            <a:r>
              <a:rPr lang="en-US" sz="1800" dirty="0">
                <a:solidFill>
                  <a:schemeClr val="accent6">
                    <a:lumMod val="20000"/>
                    <a:lumOff val="80000"/>
                  </a:schemeClr>
                </a:solidFill>
                <a:latin typeface="Corbel" pitchFamily="34" charset="0"/>
              </a:rPr>
              <a:t> living in a participating community can purchase</a:t>
            </a:r>
          </a:p>
          <a:p>
            <a:pPr>
              <a:defRPr/>
            </a:pPr>
            <a:r>
              <a:rPr lang="en-US" sz="1800" dirty="0">
                <a:solidFill>
                  <a:schemeClr val="accent6">
                    <a:lumMod val="20000"/>
                    <a:lumOff val="80000"/>
                  </a:schemeClr>
                </a:solidFill>
                <a:latin typeface="Corbel" pitchFamily="34" charset="0"/>
              </a:rPr>
              <a:t>flood insurance, whether their building is in a SFHA</a:t>
            </a:r>
          </a:p>
          <a:p>
            <a:pPr>
              <a:defRPr/>
            </a:pPr>
            <a:r>
              <a:rPr lang="en-US" sz="1800" dirty="0">
                <a:solidFill>
                  <a:schemeClr val="accent6">
                    <a:lumMod val="20000"/>
                    <a:lumOff val="80000"/>
                  </a:schemeClr>
                </a:solidFill>
                <a:latin typeface="Corbel" pitchFamily="34" charset="0"/>
              </a:rPr>
              <a:t>or not.</a:t>
            </a:r>
          </a:p>
        </p:txBody>
      </p:sp>
      <p:sp>
        <p:nvSpPr>
          <p:cNvPr id="7" name="TextBox 6">
            <a:extLst>
              <a:ext uri="{FF2B5EF4-FFF2-40B4-BE49-F238E27FC236}">
                <a16:creationId xmlns:a16="http://schemas.microsoft.com/office/drawing/2014/main" id="{22F2D258-C75A-383E-BBE1-E556FFEA3797}"/>
              </a:ext>
            </a:extLst>
          </p:cNvPr>
          <p:cNvSpPr txBox="1"/>
          <p:nvPr/>
        </p:nvSpPr>
        <p:spPr>
          <a:xfrm>
            <a:off x="82029" y="4706356"/>
            <a:ext cx="3429000" cy="1431161"/>
          </a:xfrm>
          <a:prstGeom prst="rect">
            <a:avLst/>
          </a:prstGeom>
          <a:noFill/>
        </p:spPr>
        <p:txBody>
          <a:bodyPr wrap="square">
            <a:spAutoFit/>
          </a:bodyPr>
          <a:lstStyle/>
          <a:p>
            <a:pPr>
              <a:buFont typeface="Arial" pitchFamily="34" charset="0"/>
              <a:buChar char="•"/>
              <a:defRPr/>
            </a:pPr>
            <a:r>
              <a:rPr lang="en-US" sz="1000" dirty="0">
                <a:solidFill>
                  <a:schemeClr val="accent6">
                    <a:lumMod val="20000"/>
                    <a:lumOff val="80000"/>
                  </a:schemeClr>
                </a:solidFill>
                <a:latin typeface="Corbel" pitchFamily="34" charset="0"/>
              </a:rPr>
              <a:t> </a:t>
            </a:r>
            <a:r>
              <a:rPr lang="en-US" sz="1100" dirty="0">
                <a:solidFill>
                  <a:srgbClr val="002060"/>
                </a:solidFill>
                <a:latin typeface="Corbel" pitchFamily="34" charset="0"/>
              </a:rPr>
              <a:t>2 types of structures considered:</a:t>
            </a:r>
          </a:p>
          <a:p>
            <a:pPr lvl="1">
              <a:buFont typeface="Arial" pitchFamily="34" charset="0"/>
              <a:buChar char="•"/>
              <a:defRPr/>
            </a:pPr>
            <a:r>
              <a:rPr lang="en-US" sz="1100" u="sng" dirty="0">
                <a:solidFill>
                  <a:srgbClr val="002060"/>
                </a:solidFill>
                <a:latin typeface="Corbel" pitchFamily="34" charset="0"/>
              </a:rPr>
              <a:t>Pre-FIRM</a:t>
            </a:r>
            <a:r>
              <a:rPr lang="en-US" sz="1100" dirty="0">
                <a:solidFill>
                  <a:srgbClr val="002060"/>
                </a:solidFill>
                <a:latin typeface="Corbel" pitchFamily="34" charset="0"/>
              </a:rPr>
              <a:t> – constructed before the date of the initial </a:t>
            </a:r>
          </a:p>
          <a:p>
            <a:pPr lvl="1">
              <a:defRPr/>
            </a:pPr>
            <a:r>
              <a:rPr lang="en-US" sz="1100" dirty="0">
                <a:solidFill>
                  <a:srgbClr val="002060"/>
                </a:solidFill>
                <a:latin typeface="Corbel" pitchFamily="34" charset="0"/>
              </a:rPr>
              <a:t>  FIRM of the community  (Ascension Parish- prior to</a:t>
            </a:r>
          </a:p>
          <a:p>
            <a:pPr lvl="1">
              <a:defRPr/>
            </a:pPr>
            <a:r>
              <a:rPr lang="en-US" sz="1100" dirty="0">
                <a:solidFill>
                  <a:srgbClr val="002060"/>
                </a:solidFill>
                <a:latin typeface="Corbel" pitchFamily="34" charset="0"/>
              </a:rPr>
              <a:t>   9/2/1981) Pre-FIRM structures are treated and rated differently than </a:t>
            </a:r>
            <a:r>
              <a:rPr lang="en-US" sz="1000" dirty="0">
                <a:solidFill>
                  <a:srgbClr val="002060"/>
                </a:solidFill>
                <a:latin typeface="Corbel" pitchFamily="34" charset="0"/>
              </a:rPr>
              <a:t>structures built Post-FIRM –  rates not “actuarial”</a:t>
            </a:r>
          </a:p>
        </p:txBody>
      </p:sp>
      <p:sp>
        <p:nvSpPr>
          <p:cNvPr id="9" name="TextBox 8">
            <a:extLst>
              <a:ext uri="{FF2B5EF4-FFF2-40B4-BE49-F238E27FC236}">
                <a16:creationId xmlns:a16="http://schemas.microsoft.com/office/drawing/2014/main" id="{A2B25A51-A07B-01C1-5E4B-F836D7425304}"/>
              </a:ext>
            </a:extLst>
          </p:cNvPr>
          <p:cNvSpPr txBox="1"/>
          <p:nvPr/>
        </p:nvSpPr>
        <p:spPr>
          <a:xfrm>
            <a:off x="54078" y="6137517"/>
            <a:ext cx="4572000" cy="600164"/>
          </a:xfrm>
          <a:prstGeom prst="rect">
            <a:avLst/>
          </a:prstGeom>
          <a:noFill/>
        </p:spPr>
        <p:txBody>
          <a:bodyPr wrap="square">
            <a:spAutoFit/>
          </a:bodyPr>
          <a:lstStyle/>
          <a:p>
            <a:pPr lvl="1">
              <a:buFont typeface="Arial" pitchFamily="34" charset="0"/>
              <a:buChar char="•"/>
              <a:defRPr/>
            </a:pPr>
            <a:r>
              <a:rPr lang="en-US" sz="1100" u="sng" dirty="0">
                <a:solidFill>
                  <a:srgbClr val="002060"/>
                </a:solidFill>
                <a:latin typeface="Corbel" pitchFamily="34" charset="0"/>
              </a:rPr>
              <a:t>Post-FIRM</a:t>
            </a:r>
            <a:r>
              <a:rPr lang="en-US" sz="1100" dirty="0">
                <a:solidFill>
                  <a:srgbClr val="002060"/>
                </a:solidFill>
                <a:latin typeface="Corbel" pitchFamily="34" charset="0"/>
              </a:rPr>
              <a:t> – rated based on how protected they are </a:t>
            </a:r>
          </a:p>
          <a:p>
            <a:pPr lvl="1">
              <a:defRPr/>
            </a:pPr>
            <a:r>
              <a:rPr lang="en-US" sz="1100" dirty="0">
                <a:solidFill>
                  <a:srgbClr val="002060"/>
                </a:solidFill>
                <a:latin typeface="Corbel" pitchFamily="34" charset="0"/>
              </a:rPr>
              <a:t>  from the mapped hazard (ex. slab height in feet above </a:t>
            </a:r>
          </a:p>
          <a:p>
            <a:pPr lvl="1">
              <a:defRPr/>
            </a:pPr>
            <a:r>
              <a:rPr lang="en-US" sz="1100" dirty="0">
                <a:solidFill>
                  <a:srgbClr val="002060"/>
                </a:solidFill>
                <a:latin typeface="Corbel" pitchFamily="34" charset="0"/>
              </a:rPr>
              <a:t>  or below BFE) – Ascension Parish – 9/2/1981 to present</a:t>
            </a:r>
          </a:p>
        </p:txBody>
      </p:sp>
      <p:pic>
        <p:nvPicPr>
          <p:cNvPr id="10" name="Picture 5" descr="AP logo">
            <a:extLst>
              <a:ext uri="{FF2B5EF4-FFF2-40B4-BE49-F238E27FC236}">
                <a16:creationId xmlns:a16="http://schemas.microsoft.com/office/drawing/2014/main" id="{29C33C26-6220-2929-C39A-D077594CF9CF}"/>
              </a:ext>
            </a:extLst>
          </p:cNvPr>
          <p:cNvPicPr>
            <a:picLocks noChangeAspect="1" noChangeArrowheads="1"/>
          </p:cNvPicPr>
          <p:nvPr/>
        </p:nvPicPr>
        <p:blipFill>
          <a:blip r:embed="rId3" cstate="print"/>
          <a:stretch>
            <a:fillRect/>
          </a:stretch>
        </p:blipFill>
        <p:spPr bwMode="auto">
          <a:xfrm>
            <a:off x="8166539" y="5952852"/>
            <a:ext cx="880241" cy="880241"/>
          </a:xfrm>
          <a:prstGeom prst="rect">
            <a:avLst/>
          </a:prstGeom>
          <a:noFill/>
        </p:spPr>
      </p:pic>
      <p:sp>
        <p:nvSpPr>
          <p:cNvPr id="4" name="TextBox 3">
            <a:extLst>
              <a:ext uri="{FF2B5EF4-FFF2-40B4-BE49-F238E27FC236}">
                <a16:creationId xmlns:a16="http://schemas.microsoft.com/office/drawing/2014/main" id="{E3F80957-DB0D-C63C-F481-4B76D0FDB7C4}"/>
              </a:ext>
            </a:extLst>
          </p:cNvPr>
          <p:cNvSpPr txBox="1"/>
          <p:nvPr/>
        </p:nvSpPr>
        <p:spPr>
          <a:xfrm>
            <a:off x="228600" y="457200"/>
            <a:ext cx="3200400" cy="892552"/>
          </a:xfrm>
          <a:prstGeom prst="rect">
            <a:avLst/>
          </a:prstGeom>
          <a:noFill/>
        </p:spPr>
        <p:txBody>
          <a:bodyPr wrap="square" rtlCol="0">
            <a:spAutoFit/>
          </a:bodyPr>
          <a:lstStyle/>
          <a:p>
            <a:pPr>
              <a:defRPr/>
            </a:pPr>
            <a:r>
              <a:rPr lang="en-US" sz="1800" b="1" dirty="0">
                <a:solidFill>
                  <a:schemeClr val="bg1"/>
                </a:solidFill>
                <a:latin typeface="Corbel" pitchFamily="34" charset="0"/>
              </a:rPr>
              <a:t>Flood Insurance Stats – Ascension Parish</a:t>
            </a:r>
          </a:p>
          <a:p>
            <a:pPr>
              <a:defRPr/>
            </a:pPr>
            <a:r>
              <a:rPr lang="en-US" sz="1600" b="1" dirty="0">
                <a:solidFill>
                  <a:schemeClr val="bg1"/>
                </a:solidFill>
                <a:latin typeface="Corbel" pitchFamily="34" charset="0"/>
              </a:rPr>
              <a:t>        ( As of October 2025)</a:t>
            </a:r>
            <a:endParaRPr lang="en-US" sz="1600" dirty="0">
              <a:solidFill>
                <a:schemeClr val="bg1"/>
              </a:solidFill>
              <a:latin typeface="Corbel" pitchFamily="34" charset="0"/>
            </a:endParaRPr>
          </a:p>
        </p:txBody>
      </p:sp>
      <p:sp>
        <p:nvSpPr>
          <p:cNvPr id="12" name="Rectangle 1">
            <a:extLst>
              <a:ext uri="{FF2B5EF4-FFF2-40B4-BE49-F238E27FC236}">
                <a16:creationId xmlns:a16="http://schemas.microsoft.com/office/drawing/2014/main" id="{0CAE351D-2915-F606-99D1-A3EBCCADA0AC}"/>
              </a:ext>
            </a:extLst>
          </p:cNvPr>
          <p:cNvSpPr>
            <a:spLocks noChangeArrowheads="1"/>
          </p:cNvSpPr>
          <p:nvPr/>
        </p:nvSpPr>
        <p:spPr bwMode="auto">
          <a:xfrm>
            <a:off x="6248400" y="4745805"/>
            <a:ext cx="237000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2060"/>
                </a:solidFill>
                <a:effectLst/>
                <a:latin typeface="TimesNewRomanPS-BoldMT"/>
              </a:rPr>
              <a:t>Pre-FIRM vs Post-FIRM Policies</a:t>
            </a:r>
            <a:br>
              <a:rPr kumimoji="0" lang="en-US" altLang="en-US" sz="1200" b="1" i="0" u="none" strike="noStrike" cap="none" normalizeH="0" baseline="0" dirty="0">
                <a:ln>
                  <a:noFill/>
                </a:ln>
                <a:solidFill>
                  <a:srgbClr val="002060"/>
                </a:solidFill>
                <a:effectLst/>
                <a:latin typeface="TimesNewRomanPS-BoldMT"/>
              </a:rPr>
            </a:br>
            <a:br>
              <a:rPr kumimoji="0" lang="en-US" altLang="en-US" sz="600" b="0" i="0" u="none" strike="noStrike" cap="none" normalizeH="0" baseline="0" dirty="0">
                <a:ln>
                  <a:noFill/>
                </a:ln>
                <a:solidFill>
                  <a:srgbClr val="002060"/>
                </a:solidFill>
                <a:effectLst/>
              </a:rPr>
            </a:br>
            <a:endParaRPr kumimoji="0" lang="en-US" altLang="en-US" sz="1800" b="0" i="0" u="none" strike="noStrike" cap="none" normalizeH="0" baseline="0" dirty="0">
              <a:ln>
                <a:noFill/>
              </a:ln>
              <a:solidFill>
                <a:srgbClr val="002060"/>
              </a:solidFill>
              <a:effectLst/>
              <a:latin typeface="Arial" panose="020B0604020202020204" pitchFamily="34" charset="0"/>
            </a:endParaRPr>
          </a:p>
        </p:txBody>
      </p:sp>
      <p:sp>
        <p:nvSpPr>
          <p:cNvPr id="23" name="TextBox 22">
            <a:extLst>
              <a:ext uri="{FF2B5EF4-FFF2-40B4-BE49-F238E27FC236}">
                <a16:creationId xmlns:a16="http://schemas.microsoft.com/office/drawing/2014/main" id="{975EF407-32B1-E808-0A6C-C0DE3B095B33}"/>
              </a:ext>
            </a:extLst>
          </p:cNvPr>
          <p:cNvSpPr txBox="1"/>
          <p:nvPr/>
        </p:nvSpPr>
        <p:spPr>
          <a:xfrm>
            <a:off x="5475603" y="5068970"/>
            <a:ext cx="4572000" cy="523220"/>
          </a:xfrm>
          <a:prstGeom prst="rect">
            <a:avLst/>
          </a:prstGeom>
          <a:noFill/>
        </p:spPr>
        <p:txBody>
          <a:bodyPr wrap="square">
            <a:spAutoFit/>
          </a:bodyPr>
          <a:lstStyle/>
          <a:p>
            <a:r>
              <a:rPr lang="en-US" sz="1400" dirty="0">
                <a:solidFill>
                  <a:srgbClr val="002060"/>
                </a:solidFill>
                <a:latin typeface="Corbel" panose="020B0503020204020204" pitchFamily="34" charset="0"/>
              </a:rPr>
              <a:t>       Pre-FIRM                           Post-FIRM </a:t>
            </a:r>
          </a:p>
          <a:p>
            <a:r>
              <a:rPr lang="en-US" sz="1400" dirty="0">
                <a:solidFill>
                  <a:srgbClr val="002060"/>
                </a:solidFill>
                <a:latin typeface="Corbel" panose="020B0503020204020204" pitchFamily="34" charset="0"/>
              </a:rPr>
              <a:t>    SFHA    B, C, &amp; X          SFHA      B, C, &amp; X</a:t>
            </a:r>
          </a:p>
        </p:txBody>
      </p:sp>
      <p:sp>
        <p:nvSpPr>
          <p:cNvPr id="27" name="TextBox 26">
            <a:extLst>
              <a:ext uri="{FF2B5EF4-FFF2-40B4-BE49-F238E27FC236}">
                <a16:creationId xmlns:a16="http://schemas.microsoft.com/office/drawing/2014/main" id="{5EB008AC-E7F4-5AAF-E3EA-C9165BD1F421}"/>
              </a:ext>
            </a:extLst>
          </p:cNvPr>
          <p:cNvSpPr txBox="1"/>
          <p:nvPr/>
        </p:nvSpPr>
        <p:spPr>
          <a:xfrm>
            <a:off x="5550254" y="5571176"/>
            <a:ext cx="5025224" cy="276999"/>
          </a:xfrm>
          <a:prstGeom prst="rect">
            <a:avLst/>
          </a:prstGeom>
          <a:noFill/>
        </p:spPr>
        <p:txBody>
          <a:bodyPr wrap="square">
            <a:spAutoFit/>
          </a:bodyPr>
          <a:lstStyle/>
          <a:p>
            <a:r>
              <a:rPr lang="en-US" sz="1200" dirty="0"/>
              <a:t>     781            456                   3,298        4,924</a:t>
            </a:r>
          </a:p>
        </p:txBody>
      </p:sp>
    </p:spTree>
    <p:extLst>
      <p:ext uri="{BB962C8B-B14F-4D97-AF65-F5344CB8AC3E}">
        <p14:creationId xmlns:p14="http://schemas.microsoft.com/office/powerpoint/2010/main" val="464335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31" name="Rectangle 4130">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852297" y="502020"/>
            <a:ext cx="3992787" cy="1642970"/>
          </a:xfrm>
          <a:prstGeom prst="rect">
            <a:avLst/>
          </a:prstGeom>
        </p:spPr>
        <p:txBody>
          <a:bodyPr vert="horz" lIns="91440" tIns="45720" rIns="91440" bIns="45720" rtlCol="0" anchor="b">
            <a:normAutofit/>
          </a:bodyPr>
          <a:lstStyle/>
          <a:p>
            <a:pPr defTabSz="914400">
              <a:lnSpc>
                <a:spcPct val="90000"/>
              </a:lnSpc>
              <a:spcBef>
                <a:spcPct val="0"/>
              </a:spcBef>
              <a:spcAft>
                <a:spcPts val="600"/>
              </a:spcAft>
              <a:defRPr/>
            </a:pPr>
            <a:r>
              <a:rPr lang="en-US" sz="3500" b="1" kern="1200" dirty="0">
                <a:solidFill>
                  <a:schemeClr val="tx1"/>
                </a:solidFill>
                <a:latin typeface="+mj-lt"/>
                <a:ea typeface="+mj-ea"/>
                <a:cs typeface="+mj-cs"/>
              </a:rPr>
              <a:t>Floodplain 101</a:t>
            </a:r>
          </a:p>
          <a:p>
            <a:pPr defTabSz="914400">
              <a:lnSpc>
                <a:spcPct val="90000"/>
              </a:lnSpc>
              <a:spcBef>
                <a:spcPct val="0"/>
              </a:spcBef>
              <a:spcAft>
                <a:spcPts val="600"/>
              </a:spcAft>
              <a:defRPr/>
            </a:pPr>
            <a:endParaRPr lang="en-US" sz="3500" kern="1200" dirty="0">
              <a:solidFill>
                <a:schemeClr val="tx1"/>
              </a:solidFill>
              <a:latin typeface="+mj-lt"/>
              <a:ea typeface="+mj-ea"/>
              <a:cs typeface="+mj-cs"/>
            </a:endParaRPr>
          </a:p>
        </p:txBody>
      </p:sp>
      <p:sp>
        <p:nvSpPr>
          <p:cNvPr id="13" name="Rectangle 12"/>
          <p:cNvSpPr/>
          <p:nvPr/>
        </p:nvSpPr>
        <p:spPr>
          <a:xfrm>
            <a:off x="858692" y="2405894"/>
            <a:ext cx="3986392" cy="3535083"/>
          </a:xfrm>
          <a:prstGeom prst="rect">
            <a:avLst/>
          </a:prstGeom>
        </p:spPr>
        <p:txBody>
          <a:bodyPr vert="horz" lIns="91440" tIns="45720" rIns="91440" bIns="45720" rtlCol="0" anchor="t">
            <a:normAutofit/>
          </a:bodyPr>
          <a:lstStyle/>
          <a:p>
            <a:pPr indent="-228600" defTabSz="914400">
              <a:lnSpc>
                <a:spcPct val="90000"/>
              </a:lnSpc>
              <a:spcAft>
                <a:spcPts val="600"/>
              </a:spcAft>
              <a:buFont typeface="Arial" panose="020B0604020202020204" pitchFamily="34" charset="0"/>
              <a:buChar char="•"/>
              <a:defRPr/>
            </a:pPr>
            <a:r>
              <a:rPr lang="en-US" sz="2000" b="1" u="sng" dirty="0"/>
              <a:t>Base or 1% Flood:</a:t>
            </a:r>
          </a:p>
          <a:p>
            <a:pPr indent="-228600" defTabSz="914400">
              <a:lnSpc>
                <a:spcPct val="90000"/>
              </a:lnSpc>
              <a:spcAft>
                <a:spcPts val="600"/>
              </a:spcAft>
              <a:buFont typeface="Arial" panose="020B0604020202020204" pitchFamily="34" charset="0"/>
              <a:buChar char="•"/>
              <a:defRPr/>
            </a:pPr>
            <a:endParaRPr lang="en-US" sz="1700" b="1" u="sng" dirty="0"/>
          </a:p>
          <a:p>
            <a:pPr indent="-228600" defTabSz="914400">
              <a:lnSpc>
                <a:spcPct val="90000"/>
              </a:lnSpc>
              <a:spcAft>
                <a:spcPts val="600"/>
              </a:spcAft>
              <a:buFont typeface="Arial" panose="020B0604020202020204" pitchFamily="34" charset="0"/>
              <a:buChar char="•"/>
              <a:defRPr/>
            </a:pPr>
            <a:r>
              <a:rPr lang="en-US" sz="1700" dirty="0"/>
              <a:t>A flood having a 1% chance of being equaled or exceeded in any given year; more commonly referred to as the 100-yr flood.</a:t>
            </a:r>
          </a:p>
          <a:p>
            <a:pPr indent="-228600" defTabSz="914400">
              <a:lnSpc>
                <a:spcPct val="90000"/>
              </a:lnSpc>
              <a:spcAft>
                <a:spcPts val="600"/>
              </a:spcAft>
              <a:buFont typeface="Arial" panose="020B0604020202020204" pitchFamily="34" charset="0"/>
              <a:buChar char="•"/>
              <a:defRPr/>
            </a:pPr>
            <a:endParaRPr lang="en-US" sz="1700" b="1" u="sng" dirty="0"/>
          </a:p>
          <a:p>
            <a:pPr indent="-228600" defTabSz="914400">
              <a:lnSpc>
                <a:spcPct val="90000"/>
              </a:lnSpc>
              <a:spcAft>
                <a:spcPts val="600"/>
              </a:spcAft>
              <a:buFont typeface="Arial" panose="020B0604020202020204" pitchFamily="34" charset="0"/>
              <a:buChar char="•"/>
              <a:defRPr/>
            </a:pPr>
            <a:r>
              <a:rPr lang="en-US" sz="1700" dirty="0"/>
              <a:t>Common misconception of“100-yr flood” - Does not mean that you will flood once every 100 years. </a:t>
            </a:r>
            <a:endParaRPr lang="en-US" sz="1700" b="1" u="sng" dirty="0"/>
          </a:p>
        </p:txBody>
      </p:sp>
      <p:sp>
        <p:nvSpPr>
          <p:cNvPr id="4133" name="Rectangle 4132">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5"/>
            <a:ext cx="306939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35" name="Rectangle 4134">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
            <a:ext cx="306939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37" name="Rectangle 4136">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2"/>
            <a:ext cx="3051501"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39" name="Rectangle 4138">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10"/>
            <a:ext cx="2708601"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18" name="Graphic 4117" descr="Rain">
            <a:extLst>
              <a:ext uri="{FF2B5EF4-FFF2-40B4-BE49-F238E27FC236}">
                <a16:creationId xmlns:a16="http://schemas.microsoft.com/office/drawing/2014/main" id="{353C04DB-40CD-C6CE-5784-97065C10E46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06975" y="1880998"/>
            <a:ext cx="3127897" cy="3127897"/>
          </a:xfrm>
          <a:prstGeom prst="rect">
            <a:avLst/>
          </a:prstGeom>
        </p:spPr>
      </p:pic>
      <p:pic>
        <p:nvPicPr>
          <p:cNvPr id="4099" name="Picture 5" descr="AP logo"/>
          <p:cNvPicPr>
            <a:picLocks noChangeAspect="1" noChangeArrowheads="1"/>
          </p:cNvPicPr>
          <p:nvPr/>
        </p:nvPicPr>
        <p:blipFill>
          <a:blip r:embed="rId4" cstate="print"/>
          <a:stretch>
            <a:fillRect/>
          </a:stretch>
        </p:blipFill>
        <p:spPr bwMode="auto">
          <a:xfrm>
            <a:off x="7924800" y="5607005"/>
            <a:ext cx="974689" cy="974689"/>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4E72C97-F029-E769-7E9B-360EBAB0B91E}"/>
            </a:ext>
          </a:extLst>
        </p:cNvPr>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A9A5F6-FE9E-85B6-18C4-C4D704187619}"/>
              </a:ext>
            </a:extLst>
          </p:cNvPr>
          <p:cNvSpPr>
            <a:spLocks noGrp="1"/>
          </p:cNvSpPr>
          <p:nvPr>
            <p:ph type="title"/>
          </p:nvPr>
        </p:nvSpPr>
        <p:spPr>
          <a:xfrm>
            <a:off x="1037673" y="348865"/>
            <a:ext cx="7288583" cy="1576446"/>
          </a:xfrm>
        </p:spPr>
        <p:txBody>
          <a:bodyPr anchor="ctr">
            <a:normAutofit/>
          </a:bodyPr>
          <a:lstStyle/>
          <a:p>
            <a:r>
              <a:rPr lang="en-US" sz="3500" dirty="0">
                <a:solidFill>
                  <a:srgbClr val="FFFFFF"/>
                </a:solidFill>
              </a:rPr>
              <a:t>Flood Facts</a:t>
            </a:r>
          </a:p>
        </p:txBody>
      </p:sp>
      <p:graphicFrame>
        <p:nvGraphicFramePr>
          <p:cNvPr id="22" name="Content Placeholder 2">
            <a:extLst>
              <a:ext uri="{FF2B5EF4-FFF2-40B4-BE49-F238E27FC236}">
                <a16:creationId xmlns:a16="http://schemas.microsoft.com/office/drawing/2014/main" id="{9502FFAC-7FF0-D285-24AF-115048F7A754}"/>
              </a:ext>
            </a:extLst>
          </p:cNvPr>
          <p:cNvGraphicFramePr>
            <a:graphicFrameLocks noGrp="1"/>
          </p:cNvGraphicFramePr>
          <p:nvPr>
            <p:ph idx="1"/>
            <p:extLst>
              <p:ext uri="{D42A27DB-BD31-4B8C-83A1-F6EECF244321}">
                <p14:modId xmlns:p14="http://schemas.microsoft.com/office/powerpoint/2010/main" val="1519539141"/>
              </p:ext>
            </p:extLst>
          </p:nvPr>
        </p:nvGraphicFramePr>
        <p:xfrm>
          <a:off x="483042" y="2615979"/>
          <a:ext cx="8195871"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5" descr="AP logo">
            <a:extLst>
              <a:ext uri="{FF2B5EF4-FFF2-40B4-BE49-F238E27FC236}">
                <a16:creationId xmlns:a16="http://schemas.microsoft.com/office/drawing/2014/main" id="{48F0FC1E-BB75-C666-8A3A-AB9139BE72F2}"/>
              </a:ext>
            </a:extLst>
          </p:cNvPr>
          <p:cNvPicPr>
            <a:picLocks noChangeAspect="1" noChangeArrowheads="1"/>
          </p:cNvPicPr>
          <p:nvPr/>
        </p:nvPicPr>
        <p:blipFill>
          <a:blip r:embed="rId7" cstate="print"/>
          <a:stretch>
            <a:fillRect/>
          </a:stretch>
        </p:blipFill>
        <p:spPr bwMode="auto">
          <a:xfrm>
            <a:off x="7924800" y="5607005"/>
            <a:ext cx="974689" cy="974689"/>
          </a:xfrm>
          <a:prstGeom prst="rect">
            <a:avLst/>
          </a:prstGeom>
          <a:noFill/>
        </p:spPr>
      </p:pic>
    </p:spTree>
    <p:extLst>
      <p:ext uri="{BB962C8B-B14F-4D97-AF65-F5344CB8AC3E}">
        <p14:creationId xmlns:p14="http://schemas.microsoft.com/office/powerpoint/2010/main" val="3269367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E4E9B2D-556E-574A-663E-52B32788474F}"/>
            </a:ext>
          </a:extLst>
        </p:cNvPr>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10DA8E-1D86-8D31-2AF5-5B5E391A2346}"/>
              </a:ext>
            </a:extLst>
          </p:cNvPr>
          <p:cNvSpPr>
            <a:spLocks noGrp="1"/>
          </p:cNvSpPr>
          <p:nvPr>
            <p:ph type="title"/>
          </p:nvPr>
        </p:nvSpPr>
        <p:spPr>
          <a:xfrm>
            <a:off x="1037673" y="348865"/>
            <a:ext cx="7288583" cy="1576446"/>
          </a:xfrm>
        </p:spPr>
        <p:txBody>
          <a:bodyPr anchor="ctr">
            <a:normAutofit/>
          </a:bodyPr>
          <a:lstStyle/>
          <a:p>
            <a:r>
              <a:rPr lang="en-US" sz="3500" dirty="0">
                <a:solidFill>
                  <a:srgbClr val="FFFFFF"/>
                </a:solidFill>
              </a:rPr>
              <a:t>Flood Facts</a:t>
            </a:r>
          </a:p>
        </p:txBody>
      </p:sp>
      <p:graphicFrame>
        <p:nvGraphicFramePr>
          <p:cNvPr id="34" name="Content Placeholder 2">
            <a:extLst>
              <a:ext uri="{FF2B5EF4-FFF2-40B4-BE49-F238E27FC236}">
                <a16:creationId xmlns:a16="http://schemas.microsoft.com/office/drawing/2014/main" id="{29FF5CEF-E6AA-3C38-7EB3-D5E86761F574}"/>
              </a:ext>
            </a:extLst>
          </p:cNvPr>
          <p:cNvGraphicFramePr>
            <a:graphicFrameLocks noGrp="1"/>
          </p:cNvGraphicFramePr>
          <p:nvPr>
            <p:ph idx="1"/>
            <p:extLst>
              <p:ext uri="{D42A27DB-BD31-4B8C-83A1-F6EECF244321}">
                <p14:modId xmlns:p14="http://schemas.microsoft.com/office/powerpoint/2010/main" val="2023478006"/>
              </p:ext>
            </p:extLst>
          </p:nvPr>
        </p:nvGraphicFramePr>
        <p:xfrm>
          <a:off x="483042" y="2615979"/>
          <a:ext cx="8195871"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5" descr="AP logo">
            <a:extLst>
              <a:ext uri="{FF2B5EF4-FFF2-40B4-BE49-F238E27FC236}">
                <a16:creationId xmlns:a16="http://schemas.microsoft.com/office/drawing/2014/main" id="{03A34CF5-526B-3E36-E46C-A1A74CC6090E}"/>
              </a:ext>
            </a:extLst>
          </p:cNvPr>
          <p:cNvPicPr>
            <a:picLocks noChangeAspect="1" noChangeArrowheads="1"/>
          </p:cNvPicPr>
          <p:nvPr/>
        </p:nvPicPr>
        <p:blipFill>
          <a:blip r:embed="rId7" cstate="print"/>
          <a:stretch>
            <a:fillRect/>
          </a:stretch>
        </p:blipFill>
        <p:spPr bwMode="auto">
          <a:xfrm>
            <a:off x="7924800" y="5607005"/>
            <a:ext cx="974689" cy="974689"/>
          </a:xfrm>
          <a:prstGeom prst="rect">
            <a:avLst/>
          </a:prstGeom>
          <a:noFill/>
        </p:spPr>
      </p:pic>
    </p:spTree>
    <p:extLst>
      <p:ext uri="{BB962C8B-B14F-4D97-AF65-F5344CB8AC3E}">
        <p14:creationId xmlns:p14="http://schemas.microsoft.com/office/powerpoint/2010/main" val="3433215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7FB97C9-B622-F0C5-0FED-1F905E786157}"/>
            </a:ext>
          </a:extLst>
        </p:cNvPr>
        <p:cNvGrpSpPr/>
        <p:nvPr/>
      </p:nvGrpSpPr>
      <p:grpSpPr>
        <a:xfrm>
          <a:off x="0" y="0"/>
          <a:ext cx="0" cy="0"/>
          <a:chOff x="0" y="0"/>
          <a:chExt cx="0" cy="0"/>
        </a:xfrm>
      </p:grpSpPr>
      <p:sp useBgFill="1">
        <p:nvSpPr>
          <p:cNvPr id="2082" name="Rectangle 2081">
            <a:extLst>
              <a:ext uri="{FF2B5EF4-FFF2-40B4-BE49-F238E27FC236}">
                <a16:creationId xmlns:a16="http://schemas.microsoft.com/office/drawing/2014/main" id="{CC83CFCE-2C7D-8168-5C72-23D9049928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3" name="TextBox 7">
            <a:extLst>
              <a:ext uri="{FF2B5EF4-FFF2-40B4-BE49-F238E27FC236}">
                <a16:creationId xmlns:a16="http://schemas.microsoft.com/office/drawing/2014/main" id="{541B4A77-5A32-B97F-30B7-47FEE46A7D36}"/>
              </a:ext>
            </a:extLst>
          </p:cNvPr>
          <p:cNvSpPr txBox="1">
            <a:spLocks noChangeArrowheads="1"/>
          </p:cNvSpPr>
          <p:nvPr/>
        </p:nvSpPr>
        <p:spPr bwMode="auto">
          <a:xfrm>
            <a:off x="617581" y="921715"/>
            <a:ext cx="3872267" cy="2635993"/>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4200" kern="1200" dirty="0">
                <a:solidFill>
                  <a:schemeClr val="tx1"/>
                </a:solidFill>
                <a:latin typeface="+mj-lt"/>
                <a:ea typeface="+mj-ea"/>
                <a:cs typeface="+mj-cs"/>
              </a:rPr>
              <a:t>Floodplain Management  Ascension Parish</a:t>
            </a:r>
          </a:p>
        </p:txBody>
      </p:sp>
      <p:sp>
        <p:nvSpPr>
          <p:cNvPr id="2084" name="Rectangle 2083">
            <a:extLst>
              <a:ext uri="{FF2B5EF4-FFF2-40B4-BE49-F238E27FC236}">
                <a16:creationId xmlns:a16="http://schemas.microsoft.com/office/drawing/2014/main" id="{E2857A26-744C-D12F-61AD-67930FB1B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9144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6" name="Rectangle 2085">
            <a:extLst>
              <a:ext uri="{FF2B5EF4-FFF2-40B4-BE49-F238E27FC236}">
                <a16:creationId xmlns:a16="http://schemas.microsoft.com/office/drawing/2014/main" id="{75DA59A3-6153-C4FE-C2BB-5142994EE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4022220"/>
            <a:ext cx="611504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8" name="Rectangle 2087">
            <a:extLst>
              <a:ext uri="{FF2B5EF4-FFF2-40B4-BE49-F238E27FC236}">
                <a16:creationId xmlns:a16="http://schemas.microsoft.com/office/drawing/2014/main" id="{EBE2969D-8AEA-68BD-E29B-D1480BFAED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9190104"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2" name="Rectangle 3">
            <a:extLst>
              <a:ext uri="{FF2B5EF4-FFF2-40B4-BE49-F238E27FC236}">
                <a16:creationId xmlns:a16="http://schemas.microsoft.com/office/drawing/2014/main" id="{649368C3-8FCA-1F13-380D-EFC46690E1F9}"/>
              </a:ext>
            </a:extLst>
          </p:cNvPr>
          <p:cNvSpPr>
            <a:spLocks noGrp="1" noChangeArrowheads="1"/>
          </p:cNvSpPr>
          <p:nvPr>
            <p:ph type="subTitle" idx="1"/>
          </p:nvPr>
        </p:nvSpPr>
        <p:spPr>
          <a:xfrm>
            <a:off x="617581" y="4541263"/>
            <a:ext cx="3497218" cy="1395022"/>
          </a:xfrm>
        </p:spPr>
        <p:txBody>
          <a:bodyPr vert="horz" lIns="91440" tIns="45720" rIns="91440" bIns="45720" rtlCol="0" anchor="t">
            <a:normAutofit fontScale="85000" lnSpcReduction="20000"/>
          </a:bodyPr>
          <a:lstStyle/>
          <a:p>
            <a:pPr algn="l"/>
            <a:r>
              <a:rPr lang="en-US" kern="1200" dirty="0">
                <a:solidFill>
                  <a:srgbClr val="FFFFFF"/>
                </a:solidFill>
                <a:latin typeface="+mn-lt"/>
                <a:ea typeface="+mn-ea"/>
                <a:cs typeface="+mn-cs"/>
              </a:rPr>
              <a:t>Marcia Shivers</a:t>
            </a:r>
          </a:p>
          <a:p>
            <a:pPr algn="l"/>
            <a:r>
              <a:rPr lang="en-US" kern="1200" dirty="0">
                <a:solidFill>
                  <a:srgbClr val="FFFFFF"/>
                </a:solidFill>
                <a:latin typeface="+mn-lt"/>
                <a:ea typeface="+mn-ea"/>
                <a:cs typeface="+mn-cs"/>
              </a:rPr>
              <a:t>Floodplain </a:t>
            </a:r>
            <a:r>
              <a:rPr lang="en-US" dirty="0">
                <a:solidFill>
                  <a:srgbClr val="FFFFFF"/>
                </a:solidFill>
              </a:rPr>
              <a:t>Manager</a:t>
            </a:r>
            <a:endParaRPr lang="en-US" kern="1200" dirty="0">
              <a:solidFill>
                <a:srgbClr val="FFFFFF"/>
              </a:solidFill>
              <a:latin typeface="+mn-lt"/>
              <a:ea typeface="+mn-ea"/>
              <a:cs typeface="+mn-cs"/>
            </a:endParaRPr>
          </a:p>
          <a:p>
            <a:pPr algn="l"/>
            <a:r>
              <a:rPr lang="en-US" dirty="0">
                <a:solidFill>
                  <a:srgbClr val="FFFFFF"/>
                </a:solidFill>
              </a:rPr>
              <a:t>225-450-1002</a:t>
            </a:r>
          </a:p>
          <a:p>
            <a:pPr algn="l"/>
            <a:r>
              <a:rPr lang="en-US" kern="1200" dirty="0">
                <a:solidFill>
                  <a:srgbClr val="FFFFFF"/>
                </a:solidFill>
                <a:latin typeface="+mn-lt"/>
                <a:ea typeface="+mn-ea"/>
                <a:cs typeface="+mn-cs"/>
                <a:hlinkClick r:id="rId3"/>
              </a:rPr>
              <a:t>Marcia.Shivers@apgov.us</a:t>
            </a:r>
            <a:r>
              <a:rPr lang="en-US" kern="1200" dirty="0">
                <a:solidFill>
                  <a:srgbClr val="FFFFFF"/>
                </a:solidFill>
                <a:latin typeface="+mn-lt"/>
                <a:ea typeface="+mn-ea"/>
                <a:cs typeface="+mn-cs"/>
              </a:rPr>
              <a:t> </a:t>
            </a:r>
          </a:p>
        </p:txBody>
      </p:sp>
      <p:pic>
        <p:nvPicPr>
          <p:cNvPr id="2051" name="Picture 5" descr="AP logo">
            <a:extLst>
              <a:ext uri="{FF2B5EF4-FFF2-40B4-BE49-F238E27FC236}">
                <a16:creationId xmlns:a16="http://schemas.microsoft.com/office/drawing/2014/main" id="{BA816748-F69F-93ED-C9D0-630991325C31}"/>
              </a:ext>
            </a:extLst>
          </p:cNvPr>
          <p:cNvPicPr>
            <a:picLocks noChangeAspect="1" noChangeArrowheads="1"/>
          </p:cNvPicPr>
          <p:nvPr/>
        </p:nvPicPr>
        <p:blipFill>
          <a:blip r:embed="rId4" cstate="print"/>
          <a:stretch>
            <a:fillRect/>
          </a:stretch>
        </p:blipFill>
        <p:spPr bwMode="auto">
          <a:xfrm>
            <a:off x="4930430" y="1303867"/>
            <a:ext cx="3872266" cy="3872266"/>
          </a:xfrm>
          <a:prstGeom prst="rect">
            <a:avLst/>
          </a:prstGeom>
          <a:noFill/>
        </p:spPr>
      </p:pic>
      <p:sp>
        <p:nvSpPr>
          <p:cNvPr id="2090" name="Rectangle 2089">
            <a:extLst>
              <a:ext uri="{FF2B5EF4-FFF2-40B4-BE49-F238E27FC236}">
                <a16:creationId xmlns:a16="http://schemas.microsoft.com/office/drawing/2014/main" id="{86B44002-2686-82B2-696D-2C80149E53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9143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31859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D8E60F2-7CF3-E0BA-52A4-CC7BBBAF405E}"/>
              </a:ext>
            </a:extLst>
          </p:cNvPr>
          <p:cNvSpPr>
            <a:spLocks noGrp="1"/>
          </p:cNvSpPr>
          <p:nvPr>
            <p:ph type="title"/>
          </p:nvPr>
        </p:nvSpPr>
        <p:spPr>
          <a:xfrm>
            <a:off x="852297" y="502020"/>
            <a:ext cx="3992787" cy="1642970"/>
          </a:xfrm>
        </p:spPr>
        <p:txBody>
          <a:bodyPr anchor="b">
            <a:normAutofit/>
          </a:bodyPr>
          <a:lstStyle/>
          <a:p>
            <a:r>
              <a:rPr lang="en-US" sz="3500" dirty="0"/>
              <a:t>Floodplain 101</a:t>
            </a:r>
          </a:p>
        </p:txBody>
      </p:sp>
      <p:sp>
        <p:nvSpPr>
          <p:cNvPr id="3" name="Content Placeholder 2">
            <a:extLst>
              <a:ext uri="{FF2B5EF4-FFF2-40B4-BE49-F238E27FC236}">
                <a16:creationId xmlns:a16="http://schemas.microsoft.com/office/drawing/2014/main" id="{01ECD761-EF8B-F7F2-703A-38C48FD00206}"/>
              </a:ext>
            </a:extLst>
          </p:cNvPr>
          <p:cNvSpPr>
            <a:spLocks noGrp="1"/>
          </p:cNvSpPr>
          <p:nvPr>
            <p:ph idx="1"/>
          </p:nvPr>
        </p:nvSpPr>
        <p:spPr>
          <a:xfrm>
            <a:off x="858692" y="2405894"/>
            <a:ext cx="3986392" cy="3535083"/>
          </a:xfrm>
        </p:spPr>
        <p:txBody>
          <a:bodyPr anchor="t">
            <a:normAutofit/>
          </a:bodyPr>
          <a:lstStyle/>
          <a:p>
            <a:pPr>
              <a:defRPr/>
            </a:pPr>
            <a:r>
              <a:rPr lang="en-US" sz="2000" b="1" u="sng" dirty="0">
                <a:latin typeface="Corbel" pitchFamily="34" charset="0"/>
              </a:rPr>
              <a:t>Base Flood Elevation (BFE):</a:t>
            </a:r>
          </a:p>
          <a:p>
            <a:pPr>
              <a:defRPr/>
            </a:pPr>
            <a:endParaRPr lang="en-US" sz="1700" b="1" u="sng" dirty="0">
              <a:latin typeface="Corbel" pitchFamily="34" charset="0"/>
            </a:endParaRPr>
          </a:p>
          <a:p>
            <a:pPr marL="0" indent="0">
              <a:buNone/>
              <a:defRPr/>
            </a:pPr>
            <a:r>
              <a:rPr lang="en-US" sz="1700" dirty="0">
                <a:latin typeface="Corbel" pitchFamily="34" charset="0"/>
              </a:rPr>
              <a:t>The height above sea level to which flood water would be expected to rise n a base, or 100-yr flood event.</a:t>
            </a:r>
          </a:p>
          <a:p>
            <a:endParaRPr lang="en-US" sz="1700" dirty="0"/>
          </a:p>
        </p:txBody>
      </p:sp>
      <p:sp>
        <p:nvSpPr>
          <p:cNvPr id="33" name="Rectangle 32">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5"/>
            <a:ext cx="306939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
            <a:ext cx="306939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2"/>
            <a:ext cx="3051501"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10"/>
            <a:ext cx="2708601"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descr="Aerial view of valley map">
            <a:extLst>
              <a:ext uri="{FF2B5EF4-FFF2-40B4-BE49-F238E27FC236}">
                <a16:creationId xmlns:a16="http://schemas.microsoft.com/office/drawing/2014/main" id="{D48275B9-DFA9-4562-756B-3A46BE1D7709}"/>
              </a:ext>
            </a:extLst>
          </p:cNvPr>
          <p:cNvPicPr>
            <a:picLocks noChangeAspect="1"/>
          </p:cNvPicPr>
          <p:nvPr/>
        </p:nvPicPr>
        <p:blipFill>
          <a:blip r:embed="rId2"/>
          <a:srcRect l="28211" r="38591" b="1"/>
          <a:stretch/>
        </p:blipFill>
        <p:spPr>
          <a:xfrm>
            <a:off x="5393968" y="909081"/>
            <a:ext cx="2953910" cy="5071731"/>
          </a:xfrm>
          <a:prstGeom prst="rect">
            <a:avLst/>
          </a:prstGeom>
        </p:spPr>
      </p:pic>
      <p:pic>
        <p:nvPicPr>
          <p:cNvPr id="4" name="Picture 5" descr="AP logo">
            <a:extLst>
              <a:ext uri="{FF2B5EF4-FFF2-40B4-BE49-F238E27FC236}">
                <a16:creationId xmlns:a16="http://schemas.microsoft.com/office/drawing/2014/main" id="{C34855AA-1D93-9096-6B04-0780BEB7F405}"/>
              </a:ext>
            </a:extLst>
          </p:cNvPr>
          <p:cNvPicPr>
            <a:picLocks noChangeAspect="1" noChangeArrowheads="1"/>
          </p:cNvPicPr>
          <p:nvPr/>
        </p:nvPicPr>
        <p:blipFill>
          <a:blip r:embed="rId3" cstate="print"/>
          <a:stretch>
            <a:fillRect/>
          </a:stretch>
        </p:blipFill>
        <p:spPr bwMode="auto">
          <a:xfrm>
            <a:off x="8188267" y="5930467"/>
            <a:ext cx="858142" cy="858142"/>
          </a:xfrm>
          <a:prstGeom prst="rect">
            <a:avLst/>
          </a:prstGeom>
          <a:noFill/>
        </p:spPr>
      </p:pic>
    </p:spTree>
    <p:extLst>
      <p:ext uri="{BB962C8B-B14F-4D97-AF65-F5344CB8AC3E}">
        <p14:creationId xmlns:p14="http://schemas.microsoft.com/office/powerpoint/2010/main" val="1771184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E1A05AE-2C12-9BB4-2DFE-9EE9F96AAD33}"/>
            </a:ext>
          </a:extLst>
        </p:cNvPr>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C6A483B-FDB5-7286-56AE-9AB240BDBFEE}"/>
              </a:ext>
            </a:extLst>
          </p:cNvPr>
          <p:cNvSpPr>
            <a:spLocks noGrp="1"/>
          </p:cNvSpPr>
          <p:nvPr>
            <p:ph type="title"/>
          </p:nvPr>
        </p:nvSpPr>
        <p:spPr>
          <a:xfrm>
            <a:off x="1028699" y="294538"/>
            <a:ext cx="7421963" cy="1033669"/>
          </a:xfrm>
        </p:spPr>
        <p:txBody>
          <a:bodyPr>
            <a:normAutofit/>
          </a:bodyPr>
          <a:lstStyle/>
          <a:p>
            <a:r>
              <a:rPr lang="en-US" sz="3500" dirty="0">
                <a:solidFill>
                  <a:srgbClr val="FFFFFF"/>
                </a:solidFill>
              </a:rPr>
              <a:t>FIRM</a:t>
            </a:r>
          </a:p>
        </p:txBody>
      </p:sp>
      <p:sp>
        <p:nvSpPr>
          <p:cNvPr id="24" name="Content Placeholder 2">
            <a:extLst>
              <a:ext uri="{FF2B5EF4-FFF2-40B4-BE49-F238E27FC236}">
                <a16:creationId xmlns:a16="http://schemas.microsoft.com/office/drawing/2014/main" id="{631944C6-1CFD-681D-476A-A17E9751B0C5}"/>
              </a:ext>
            </a:extLst>
          </p:cNvPr>
          <p:cNvSpPr>
            <a:spLocks noGrp="1"/>
          </p:cNvSpPr>
          <p:nvPr>
            <p:ph idx="1"/>
          </p:nvPr>
        </p:nvSpPr>
        <p:spPr>
          <a:xfrm>
            <a:off x="1028699" y="2318197"/>
            <a:ext cx="7293023" cy="3683358"/>
          </a:xfrm>
        </p:spPr>
        <p:txBody>
          <a:bodyPr anchor="ctr">
            <a:normAutofit/>
          </a:bodyPr>
          <a:lstStyle/>
          <a:p>
            <a:pPr marL="0" indent="0">
              <a:buNone/>
              <a:defRPr/>
            </a:pPr>
            <a:r>
              <a:rPr lang="en-US" sz="1400" dirty="0">
                <a:latin typeface="Corbel" pitchFamily="34" charset="0"/>
              </a:rPr>
              <a:t> </a:t>
            </a:r>
            <a:r>
              <a:rPr lang="en-US" sz="2000" b="1" dirty="0">
                <a:latin typeface="Corbel" pitchFamily="34" charset="0"/>
              </a:rPr>
              <a:t>Ascension Flood Insurance Rate MAP</a:t>
            </a:r>
          </a:p>
          <a:p>
            <a:pPr>
              <a:buFont typeface="Arial" pitchFamily="34" charset="0"/>
              <a:buChar char="•"/>
              <a:defRPr/>
            </a:pPr>
            <a:endParaRPr lang="en-US" sz="1400" dirty="0">
              <a:latin typeface="Corbel" pitchFamily="34" charset="0"/>
            </a:endParaRPr>
          </a:p>
          <a:p>
            <a:pPr>
              <a:buFont typeface="Arial" pitchFamily="34" charset="0"/>
              <a:buChar char="•"/>
              <a:defRPr/>
            </a:pPr>
            <a:endParaRPr lang="en-US" sz="1400" dirty="0">
              <a:latin typeface="Corbel" pitchFamily="34" charset="0"/>
            </a:endParaRPr>
          </a:p>
          <a:p>
            <a:pPr>
              <a:buFont typeface="Arial" pitchFamily="34" charset="0"/>
              <a:buChar char="•"/>
              <a:defRPr/>
            </a:pPr>
            <a:r>
              <a:rPr lang="en-US" sz="1400" dirty="0">
                <a:latin typeface="Corbel" pitchFamily="34" charset="0"/>
              </a:rPr>
              <a:t> </a:t>
            </a:r>
            <a:r>
              <a:rPr lang="en-US" sz="1400" dirty="0">
                <a:latin typeface="Myriad Pro Light" pitchFamily="34" charset="0"/>
              </a:rPr>
              <a:t> </a:t>
            </a:r>
            <a:r>
              <a:rPr lang="en-US" sz="1400" dirty="0">
                <a:latin typeface="Corbel" pitchFamily="34" charset="0"/>
              </a:rPr>
              <a:t> 9/2/1981 – First Effective FIRM issued</a:t>
            </a:r>
          </a:p>
          <a:p>
            <a:pPr>
              <a:defRPr/>
            </a:pPr>
            <a:endParaRPr lang="en-US" sz="1400" dirty="0">
              <a:latin typeface="Corbel" pitchFamily="34" charset="0"/>
            </a:endParaRPr>
          </a:p>
          <a:p>
            <a:pPr>
              <a:buFont typeface="Arial" pitchFamily="34" charset="0"/>
              <a:buChar char="•"/>
              <a:defRPr/>
            </a:pPr>
            <a:r>
              <a:rPr lang="en-US" sz="1400" dirty="0">
                <a:latin typeface="Corbel" pitchFamily="34" charset="0"/>
              </a:rPr>
              <a:t>   1/20/1993 – Map Change </a:t>
            </a:r>
          </a:p>
          <a:p>
            <a:pPr>
              <a:buFont typeface="Arial" pitchFamily="34" charset="0"/>
              <a:buChar char="•"/>
              <a:defRPr/>
            </a:pPr>
            <a:endParaRPr lang="en-US" sz="1400" dirty="0">
              <a:latin typeface="Corbel" pitchFamily="34" charset="0"/>
            </a:endParaRPr>
          </a:p>
          <a:p>
            <a:pPr>
              <a:buFont typeface="Arial" pitchFamily="34" charset="0"/>
              <a:buChar char="•"/>
              <a:defRPr/>
            </a:pPr>
            <a:r>
              <a:rPr lang="en-US" sz="1400" dirty="0">
                <a:latin typeface="Corbel" pitchFamily="34" charset="0"/>
              </a:rPr>
              <a:t>  8/16/2007 – Map Change</a:t>
            </a:r>
          </a:p>
          <a:p>
            <a:pPr marL="0" indent="0">
              <a:buNone/>
              <a:defRPr/>
            </a:pPr>
            <a:r>
              <a:rPr lang="en-US" sz="1400" dirty="0">
                <a:latin typeface="Corbel" pitchFamily="34" charset="0"/>
              </a:rPr>
              <a:t>The 2007 Map Change was probably the most dramatic map change that the Parish has experienced to date. many think that the 2007 FIRM’s are a result of Hurricane Katrina.  However, the Parish was already on schedule to have a map change well before this event in 2005.Katrina only delayed the maps from coming out sooner.</a:t>
            </a:r>
            <a:endParaRPr lang="en-US" sz="1400" dirty="0"/>
          </a:p>
        </p:txBody>
      </p:sp>
      <p:pic>
        <p:nvPicPr>
          <p:cNvPr id="5" name="Picture 5" descr="AP logo">
            <a:extLst>
              <a:ext uri="{FF2B5EF4-FFF2-40B4-BE49-F238E27FC236}">
                <a16:creationId xmlns:a16="http://schemas.microsoft.com/office/drawing/2014/main" id="{2AD68C5C-4B10-14A9-D3FB-8D22BCA8FDF9}"/>
              </a:ext>
            </a:extLst>
          </p:cNvPr>
          <p:cNvPicPr>
            <a:picLocks noChangeAspect="1" noChangeArrowheads="1"/>
          </p:cNvPicPr>
          <p:nvPr/>
        </p:nvPicPr>
        <p:blipFill>
          <a:blip r:embed="rId2" cstate="print"/>
          <a:stretch>
            <a:fillRect/>
          </a:stretch>
        </p:blipFill>
        <p:spPr bwMode="auto">
          <a:xfrm>
            <a:off x="7924800" y="5607005"/>
            <a:ext cx="974689" cy="974689"/>
          </a:xfrm>
          <a:prstGeom prst="rect">
            <a:avLst/>
          </a:prstGeom>
          <a:noFill/>
        </p:spPr>
      </p:pic>
    </p:spTree>
    <p:extLst>
      <p:ext uri="{BB962C8B-B14F-4D97-AF65-F5344CB8AC3E}">
        <p14:creationId xmlns:p14="http://schemas.microsoft.com/office/powerpoint/2010/main" val="809308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EDF1465-9C51-2CF5-520A-217E33178CC4}"/>
            </a:ext>
          </a:extLst>
        </p:cNvPr>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E7C9EEB-929E-3B68-DB71-5DC3E5BDD2EC}"/>
              </a:ext>
            </a:extLst>
          </p:cNvPr>
          <p:cNvSpPr>
            <a:spLocks noGrp="1"/>
          </p:cNvSpPr>
          <p:nvPr>
            <p:ph type="title"/>
          </p:nvPr>
        </p:nvSpPr>
        <p:spPr>
          <a:xfrm>
            <a:off x="1028699" y="294538"/>
            <a:ext cx="7421963" cy="1033669"/>
          </a:xfrm>
        </p:spPr>
        <p:txBody>
          <a:bodyPr>
            <a:normAutofit/>
          </a:bodyPr>
          <a:lstStyle/>
          <a:p>
            <a:r>
              <a:rPr lang="en-US" sz="3500" dirty="0">
                <a:solidFill>
                  <a:srgbClr val="FFFFFF"/>
                </a:solidFill>
              </a:rPr>
              <a:t>FIRM</a:t>
            </a:r>
          </a:p>
        </p:txBody>
      </p:sp>
      <p:sp>
        <p:nvSpPr>
          <p:cNvPr id="3" name="Content Placeholder 2">
            <a:extLst>
              <a:ext uri="{FF2B5EF4-FFF2-40B4-BE49-F238E27FC236}">
                <a16:creationId xmlns:a16="http://schemas.microsoft.com/office/drawing/2014/main" id="{F958BADF-7D0B-EC02-9031-BEA1B4F7B62E}"/>
              </a:ext>
            </a:extLst>
          </p:cNvPr>
          <p:cNvSpPr>
            <a:spLocks noGrp="1"/>
          </p:cNvSpPr>
          <p:nvPr>
            <p:ph idx="1"/>
          </p:nvPr>
        </p:nvSpPr>
        <p:spPr>
          <a:xfrm>
            <a:off x="1028699" y="2318197"/>
            <a:ext cx="7293023" cy="3683358"/>
          </a:xfrm>
        </p:spPr>
        <p:txBody>
          <a:bodyPr anchor="ctr">
            <a:normAutofit/>
          </a:bodyPr>
          <a:lstStyle/>
          <a:p>
            <a:pPr marL="0" indent="0">
              <a:buNone/>
              <a:defRPr/>
            </a:pPr>
            <a:r>
              <a:rPr lang="en-US" sz="1700" dirty="0">
                <a:latin typeface="Corbel" pitchFamily="34" charset="0"/>
              </a:rPr>
              <a:t> </a:t>
            </a:r>
            <a:r>
              <a:rPr lang="en-US" sz="2000" b="1" dirty="0">
                <a:latin typeface="Corbel" pitchFamily="34" charset="0"/>
              </a:rPr>
              <a:t>Ascension Flood Insurance Rate MAP</a:t>
            </a:r>
          </a:p>
          <a:p>
            <a:pPr>
              <a:buFont typeface="Arial" pitchFamily="34" charset="0"/>
              <a:buChar char="•"/>
              <a:defRPr/>
            </a:pPr>
            <a:endParaRPr lang="en-US" sz="1700" dirty="0">
              <a:latin typeface="Corbel" pitchFamily="34" charset="0"/>
            </a:endParaRPr>
          </a:p>
          <a:p>
            <a:pPr marL="0" indent="0">
              <a:buNone/>
              <a:defRPr/>
            </a:pPr>
            <a:r>
              <a:rPr lang="en-US" sz="1700" dirty="0">
                <a:latin typeface="Corbel" pitchFamily="34" charset="0"/>
              </a:rPr>
              <a:t>Special Flood Hazard Areas (SFHA) = areas subject to flooding during the base flood event</a:t>
            </a:r>
          </a:p>
          <a:p>
            <a:pPr marL="0" indent="0">
              <a:buNone/>
              <a:defRPr/>
            </a:pPr>
            <a:r>
              <a:rPr lang="en-US" sz="1700" dirty="0">
                <a:latin typeface="Corbel" pitchFamily="34" charset="0"/>
              </a:rPr>
              <a:t>Ascension has 3 types of SFHA’s depicted on the FIRMs.</a:t>
            </a:r>
          </a:p>
          <a:p>
            <a:pPr>
              <a:buFont typeface="Arial" pitchFamily="34" charset="0"/>
              <a:buChar char="•"/>
              <a:defRPr/>
            </a:pPr>
            <a:r>
              <a:rPr lang="en-US" sz="1700" dirty="0">
                <a:latin typeface="Corbel" pitchFamily="34" charset="0"/>
              </a:rPr>
              <a:t>Zone A – no BFEs determined</a:t>
            </a:r>
          </a:p>
          <a:p>
            <a:pPr>
              <a:buFont typeface="Arial" pitchFamily="34" charset="0"/>
              <a:buChar char="•"/>
              <a:defRPr/>
            </a:pPr>
            <a:r>
              <a:rPr lang="en-US" sz="1700" dirty="0">
                <a:latin typeface="Corbel" pitchFamily="34" charset="0"/>
              </a:rPr>
              <a:t>Zones AE and AH – BFEs determined</a:t>
            </a:r>
          </a:p>
          <a:p>
            <a:pPr>
              <a:buFont typeface="Arial" pitchFamily="34" charset="0"/>
              <a:buChar char="•"/>
              <a:defRPr/>
            </a:pPr>
            <a:endParaRPr lang="en-US" sz="1700" dirty="0">
              <a:latin typeface="Corbel" pitchFamily="34" charset="0"/>
            </a:endParaRPr>
          </a:p>
          <a:p>
            <a:pPr marL="0" indent="0">
              <a:buNone/>
              <a:defRPr/>
            </a:pPr>
            <a:r>
              <a:rPr lang="en-US" sz="1700" dirty="0">
                <a:latin typeface="Corbel" pitchFamily="34" charset="0"/>
              </a:rPr>
              <a:t> </a:t>
            </a:r>
            <a:r>
              <a:rPr lang="en-US" sz="1700" dirty="0">
                <a:latin typeface="Myriad Pro Light" pitchFamily="34" charset="0"/>
              </a:rPr>
              <a:t> </a:t>
            </a:r>
            <a:r>
              <a:rPr lang="en-US" sz="1700" dirty="0">
                <a:latin typeface="Corbel" pitchFamily="34" charset="0"/>
              </a:rPr>
              <a:t> </a:t>
            </a:r>
            <a:endParaRPr lang="en-US" sz="1700" dirty="0"/>
          </a:p>
        </p:txBody>
      </p:sp>
      <p:pic>
        <p:nvPicPr>
          <p:cNvPr id="5" name="Picture 5" descr="AP logo">
            <a:extLst>
              <a:ext uri="{FF2B5EF4-FFF2-40B4-BE49-F238E27FC236}">
                <a16:creationId xmlns:a16="http://schemas.microsoft.com/office/drawing/2014/main" id="{AC4D23A9-E3BD-5670-7103-24058226DE1D}"/>
              </a:ext>
            </a:extLst>
          </p:cNvPr>
          <p:cNvPicPr>
            <a:picLocks noChangeAspect="1" noChangeArrowheads="1"/>
          </p:cNvPicPr>
          <p:nvPr/>
        </p:nvPicPr>
        <p:blipFill>
          <a:blip r:embed="rId2" cstate="print"/>
          <a:stretch>
            <a:fillRect/>
          </a:stretch>
        </p:blipFill>
        <p:spPr bwMode="auto">
          <a:xfrm>
            <a:off x="7924800" y="5607005"/>
            <a:ext cx="974689" cy="974689"/>
          </a:xfrm>
          <a:prstGeom prst="rect">
            <a:avLst/>
          </a:prstGeom>
          <a:noFill/>
        </p:spPr>
      </p:pic>
    </p:spTree>
    <p:extLst>
      <p:ext uri="{BB962C8B-B14F-4D97-AF65-F5344CB8AC3E}">
        <p14:creationId xmlns:p14="http://schemas.microsoft.com/office/powerpoint/2010/main" val="4276326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8EC3830-DF27-031D-5E39-DABE6D52F2D1}"/>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42C1A96-0CA8-3E68-37A4-B908CD9D4C2D}"/>
              </a:ext>
            </a:extLst>
          </p:cNvPr>
          <p:cNvSpPr>
            <a:spLocks noGrp="1"/>
          </p:cNvSpPr>
          <p:nvPr>
            <p:ph type="title"/>
          </p:nvPr>
        </p:nvSpPr>
        <p:spPr>
          <a:xfrm>
            <a:off x="1028697" y="348865"/>
            <a:ext cx="7533018" cy="877729"/>
          </a:xfrm>
        </p:spPr>
        <p:txBody>
          <a:bodyPr anchor="ctr">
            <a:normAutofit/>
          </a:bodyPr>
          <a:lstStyle/>
          <a:p>
            <a:r>
              <a:rPr lang="en-US" sz="3500" dirty="0">
                <a:solidFill>
                  <a:srgbClr val="FFFFFF"/>
                </a:solidFill>
              </a:rPr>
              <a:t>FIRM</a:t>
            </a:r>
          </a:p>
        </p:txBody>
      </p:sp>
      <p:graphicFrame>
        <p:nvGraphicFramePr>
          <p:cNvPr id="22" name="Content Placeholder 2">
            <a:extLst>
              <a:ext uri="{FF2B5EF4-FFF2-40B4-BE49-F238E27FC236}">
                <a16:creationId xmlns:a16="http://schemas.microsoft.com/office/drawing/2014/main" id="{9645C7A3-3A5D-1357-DF12-38A87403B619}"/>
              </a:ext>
            </a:extLst>
          </p:cNvPr>
          <p:cNvGraphicFramePr>
            <a:graphicFrameLocks noGrp="1"/>
          </p:cNvGraphicFramePr>
          <p:nvPr>
            <p:ph idx="1"/>
            <p:extLst>
              <p:ext uri="{D42A27DB-BD31-4B8C-83A1-F6EECF244321}">
                <p14:modId xmlns:p14="http://schemas.microsoft.com/office/powerpoint/2010/main" val="3521233100"/>
              </p:ext>
            </p:extLst>
          </p:nvPr>
        </p:nvGraphicFramePr>
        <p:xfrm>
          <a:off x="483042" y="2112579"/>
          <a:ext cx="8195871"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5" descr="AP logo">
            <a:extLst>
              <a:ext uri="{FF2B5EF4-FFF2-40B4-BE49-F238E27FC236}">
                <a16:creationId xmlns:a16="http://schemas.microsoft.com/office/drawing/2014/main" id="{18895733-21F1-6E27-309A-4816A736DC7B}"/>
              </a:ext>
            </a:extLst>
          </p:cNvPr>
          <p:cNvPicPr>
            <a:picLocks noChangeAspect="1" noChangeArrowheads="1"/>
          </p:cNvPicPr>
          <p:nvPr/>
        </p:nvPicPr>
        <p:blipFill>
          <a:blip r:embed="rId7" cstate="print"/>
          <a:stretch>
            <a:fillRect/>
          </a:stretch>
        </p:blipFill>
        <p:spPr bwMode="auto">
          <a:xfrm>
            <a:off x="7924800" y="5607005"/>
            <a:ext cx="974689" cy="974689"/>
          </a:xfrm>
          <a:prstGeom prst="rect">
            <a:avLst/>
          </a:prstGeom>
          <a:noFill/>
        </p:spPr>
      </p:pic>
    </p:spTree>
    <p:extLst>
      <p:ext uri="{BB962C8B-B14F-4D97-AF65-F5344CB8AC3E}">
        <p14:creationId xmlns:p14="http://schemas.microsoft.com/office/powerpoint/2010/main" val="3421471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54DCB9F-9688-9094-E218-B7A8D20B766D}"/>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C470332-D9DF-9460-CCE1-3B7CE3496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90442115-5A99-2075-2F7E-8D23861766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4BBD381-7E99-3A2C-3657-857B56034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3CAFFCD-7E58-AF27-56B2-48E63495B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4BD76AD-3E53-A2BB-3028-30E17B677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AE8814C-1E55-C54D-0644-F9C7217B13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72B068C1-10D9-5E38-76FE-B53FAC3A4D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ECF0F65-847F-82B0-F436-6831E66157F8}"/>
              </a:ext>
            </a:extLst>
          </p:cNvPr>
          <p:cNvSpPr>
            <a:spLocks noGrp="1"/>
          </p:cNvSpPr>
          <p:nvPr>
            <p:ph type="title"/>
          </p:nvPr>
        </p:nvSpPr>
        <p:spPr>
          <a:xfrm>
            <a:off x="313668" y="762000"/>
            <a:ext cx="2401025" cy="1383552"/>
          </a:xfrm>
        </p:spPr>
        <p:txBody>
          <a:bodyPr anchor="b">
            <a:normAutofit/>
          </a:bodyPr>
          <a:lstStyle/>
          <a:p>
            <a:pPr algn="r"/>
            <a:r>
              <a:rPr lang="en-US" sz="3500" dirty="0">
                <a:solidFill>
                  <a:srgbClr val="FFFFFF"/>
                </a:solidFill>
              </a:rPr>
              <a:t>What is the NFIP?</a:t>
            </a:r>
          </a:p>
        </p:txBody>
      </p:sp>
      <p:sp>
        <p:nvSpPr>
          <p:cNvPr id="3" name="Content Placeholder 2">
            <a:extLst>
              <a:ext uri="{FF2B5EF4-FFF2-40B4-BE49-F238E27FC236}">
                <a16:creationId xmlns:a16="http://schemas.microsoft.com/office/drawing/2014/main" id="{8B385977-076C-F03E-2D6B-05363368AC2D}"/>
              </a:ext>
            </a:extLst>
          </p:cNvPr>
          <p:cNvSpPr>
            <a:spLocks noGrp="1"/>
          </p:cNvSpPr>
          <p:nvPr>
            <p:ph idx="1"/>
          </p:nvPr>
        </p:nvSpPr>
        <p:spPr>
          <a:xfrm>
            <a:off x="3607694" y="2286000"/>
            <a:ext cx="4916510" cy="3909527"/>
          </a:xfrm>
          <a:noFill/>
        </p:spPr>
        <p:txBody>
          <a:bodyPr anchor="ctr">
            <a:normAutofit/>
          </a:bodyPr>
          <a:lstStyle/>
          <a:p>
            <a:pPr>
              <a:buFont typeface="Arial" pitchFamily="34" charset="0"/>
              <a:buChar char="•"/>
              <a:defRPr/>
            </a:pPr>
            <a:r>
              <a:rPr lang="en-US" sz="1800" dirty="0">
                <a:solidFill>
                  <a:schemeClr val="bg1"/>
                </a:solidFill>
                <a:latin typeface="Corbel" pitchFamily="34" charset="0"/>
              </a:rPr>
              <a:t> Who</a:t>
            </a:r>
            <a:endParaRPr lang="en-US" sz="1600" dirty="0">
              <a:solidFill>
                <a:srgbClr val="002060"/>
              </a:solidFill>
              <a:latin typeface="Myriad Pro Light" pitchFamily="34" charset="0"/>
            </a:endParaRPr>
          </a:p>
          <a:p>
            <a:pPr>
              <a:buFont typeface="Arial" pitchFamily="34" charset="0"/>
              <a:buChar char="•"/>
              <a:defRPr/>
            </a:pPr>
            <a:r>
              <a:rPr lang="en-US" sz="1600" dirty="0">
                <a:solidFill>
                  <a:srgbClr val="002060"/>
                </a:solidFill>
                <a:latin typeface="Myriad Pro Light" pitchFamily="34" charset="0"/>
              </a:rPr>
              <a:t> </a:t>
            </a:r>
            <a:r>
              <a:rPr lang="en-US" sz="1800" dirty="0">
                <a:solidFill>
                  <a:srgbClr val="002060"/>
                </a:solidFill>
                <a:latin typeface="Corbel" pitchFamily="34" charset="0"/>
              </a:rPr>
              <a:t>Voluntary and mutual agreement between the Federal Emergency Management Agency (FEMA) and a community.</a:t>
            </a:r>
          </a:p>
          <a:p>
            <a:pPr>
              <a:defRPr/>
            </a:pPr>
            <a:endParaRPr lang="en-US" sz="1800" dirty="0">
              <a:solidFill>
                <a:srgbClr val="002060"/>
              </a:solidFill>
              <a:latin typeface="Corbel" pitchFamily="34" charset="0"/>
            </a:endParaRPr>
          </a:p>
          <a:p>
            <a:pPr>
              <a:buFont typeface="Arial" pitchFamily="34" charset="0"/>
              <a:buChar char="•"/>
              <a:defRPr/>
            </a:pPr>
            <a:r>
              <a:rPr lang="en-US" sz="1800" dirty="0">
                <a:solidFill>
                  <a:srgbClr val="002060"/>
                </a:solidFill>
                <a:latin typeface="Corbel" pitchFamily="34" charset="0"/>
              </a:rPr>
              <a:t>Participating Communities agree to adopt and administer appropriate regulations – in return all of their residents are eligible for federally-subsidized flood insurance.   </a:t>
            </a:r>
            <a:endParaRPr lang="en-US" sz="1700" dirty="0">
              <a:solidFill>
                <a:srgbClr val="002060"/>
              </a:solidFill>
            </a:endParaRPr>
          </a:p>
        </p:txBody>
      </p:sp>
      <p:pic>
        <p:nvPicPr>
          <p:cNvPr id="4" name="Picture 3">
            <a:extLst>
              <a:ext uri="{FF2B5EF4-FFF2-40B4-BE49-F238E27FC236}">
                <a16:creationId xmlns:a16="http://schemas.microsoft.com/office/drawing/2014/main" id="{E7475CC7-29CD-9675-98D0-2227D3AB257B}"/>
              </a:ext>
            </a:extLst>
          </p:cNvPr>
          <p:cNvPicPr/>
          <p:nvPr/>
        </p:nvPicPr>
        <p:blipFill>
          <a:blip r:embed="rId2" cstate="print"/>
          <a:srcRect/>
          <a:stretch>
            <a:fillRect/>
          </a:stretch>
        </p:blipFill>
        <p:spPr bwMode="auto">
          <a:xfrm>
            <a:off x="3070384" y="5682886"/>
            <a:ext cx="1171575" cy="800100"/>
          </a:xfrm>
          <a:prstGeom prst="rect">
            <a:avLst/>
          </a:prstGeom>
          <a:noFill/>
          <a:ln w="9525">
            <a:noFill/>
            <a:miter lim="800000"/>
            <a:headEnd/>
            <a:tailEnd/>
          </a:ln>
        </p:spPr>
      </p:pic>
      <p:pic>
        <p:nvPicPr>
          <p:cNvPr id="5" name="Picture 5" descr="AP logo">
            <a:extLst>
              <a:ext uri="{FF2B5EF4-FFF2-40B4-BE49-F238E27FC236}">
                <a16:creationId xmlns:a16="http://schemas.microsoft.com/office/drawing/2014/main" id="{9A15F817-B4BF-CF04-1768-551E6256473D}"/>
              </a:ext>
            </a:extLst>
          </p:cNvPr>
          <p:cNvPicPr>
            <a:picLocks noChangeAspect="1" noChangeArrowheads="1"/>
          </p:cNvPicPr>
          <p:nvPr/>
        </p:nvPicPr>
        <p:blipFill>
          <a:blip r:embed="rId3" cstate="print"/>
          <a:stretch>
            <a:fillRect/>
          </a:stretch>
        </p:blipFill>
        <p:spPr bwMode="auto">
          <a:xfrm>
            <a:off x="7924800" y="5607005"/>
            <a:ext cx="974689" cy="974689"/>
          </a:xfrm>
          <a:prstGeom prst="rect">
            <a:avLst/>
          </a:prstGeom>
          <a:noFill/>
        </p:spPr>
      </p:pic>
    </p:spTree>
    <p:extLst>
      <p:ext uri="{BB962C8B-B14F-4D97-AF65-F5344CB8AC3E}">
        <p14:creationId xmlns:p14="http://schemas.microsoft.com/office/powerpoint/2010/main" val="283477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837F58D-C463-7D53-525D-C75767542C1A}"/>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81C1B9A-C529-294B-9FDB-8D512E82C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9B07C69C-B78B-D48F-CF7A-9D88DD7D4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AEFE17B-AA6E-611A-EF1D-91FB185E1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9715C47-0661-92CE-CBBC-EE0B0096A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99A483D-21A0-ECBB-F0E5-B5ED15DF7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3EB17CF-F3E1-B39B-C072-E406DE69A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57FB5144-158A-502A-FA7A-D92FB5F9F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0580415-7E3F-16ED-F151-B585D4834DCA}"/>
              </a:ext>
            </a:extLst>
          </p:cNvPr>
          <p:cNvSpPr>
            <a:spLocks noGrp="1"/>
          </p:cNvSpPr>
          <p:nvPr>
            <p:ph type="title"/>
          </p:nvPr>
        </p:nvSpPr>
        <p:spPr>
          <a:xfrm>
            <a:off x="381000" y="1118432"/>
            <a:ext cx="2401025" cy="1383552"/>
          </a:xfrm>
        </p:spPr>
        <p:txBody>
          <a:bodyPr anchor="b">
            <a:normAutofit fontScale="90000"/>
          </a:bodyPr>
          <a:lstStyle/>
          <a:p>
            <a:pPr algn="r"/>
            <a:r>
              <a:rPr lang="en-US" sz="3500" dirty="0">
                <a:solidFill>
                  <a:srgbClr val="FFFFFF"/>
                </a:solidFill>
              </a:rPr>
              <a:t>What is the National Flood Insurance Program?</a:t>
            </a:r>
          </a:p>
        </p:txBody>
      </p:sp>
      <p:sp>
        <p:nvSpPr>
          <p:cNvPr id="3" name="Content Placeholder 2">
            <a:extLst>
              <a:ext uri="{FF2B5EF4-FFF2-40B4-BE49-F238E27FC236}">
                <a16:creationId xmlns:a16="http://schemas.microsoft.com/office/drawing/2014/main" id="{6AE05124-87D9-831C-C914-CA63BD414D58}"/>
              </a:ext>
            </a:extLst>
          </p:cNvPr>
          <p:cNvSpPr>
            <a:spLocks noGrp="1"/>
          </p:cNvSpPr>
          <p:nvPr>
            <p:ph idx="1"/>
          </p:nvPr>
        </p:nvSpPr>
        <p:spPr>
          <a:xfrm>
            <a:off x="3607694" y="457200"/>
            <a:ext cx="4916510" cy="5738327"/>
          </a:xfrm>
          <a:noFill/>
        </p:spPr>
        <p:txBody>
          <a:bodyPr anchor="ctr">
            <a:normAutofit lnSpcReduction="10000"/>
          </a:bodyPr>
          <a:lstStyle/>
          <a:p>
            <a:pPr marL="0" indent="0" algn="ctr">
              <a:buNone/>
              <a:defRPr/>
            </a:pPr>
            <a:r>
              <a:rPr lang="en-US" sz="2000" b="1" dirty="0">
                <a:solidFill>
                  <a:srgbClr val="002060"/>
                </a:solidFill>
                <a:latin typeface="Corbel" pitchFamily="34" charset="0"/>
              </a:rPr>
              <a:t> </a:t>
            </a:r>
            <a:r>
              <a:rPr lang="en-US" sz="2000" b="1" dirty="0">
                <a:latin typeface="Corbel" pitchFamily="34" charset="0"/>
              </a:rPr>
              <a:t>What Happens if a Community does not Participate n the NFIP?</a:t>
            </a:r>
          </a:p>
          <a:p>
            <a:pPr>
              <a:buFont typeface="Arial" pitchFamily="34" charset="0"/>
              <a:buChar char="•"/>
              <a:defRPr/>
            </a:pPr>
            <a:endParaRPr lang="en-US" sz="1800" dirty="0">
              <a:latin typeface="Corbel" pitchFamily="34" charset="0"/>
            </a:endParaRPr>
          </a:p>
          <a:p>
            <a:pPr>
              <a:buFont typeface="Arial" pitchFamily="34" charset="0"/>
              <a:buChar char="•"/>
              <a:defRPr/>
            </a:pPr>
            <a:endParaRPr lang="en-US" sz="1800" dirty="0">
              <a:latin typeface="Corbel" pitchFamily="34" charset="0"/>
            </a:endParaRPr>
          </a:p>
          <a:p>
            <a:pPr>
              <a:buFont typeface="Arial" pitchFamily="34" charset="0"/>
              <a:buChar char="•"/>
              <a:defRPr/>
            </a:pPr>
            <a:r>
              <a:rPr lang="en-US" sz="1800" dirty="0">
                <a:latin typeface="Corbel" pitchFamily="34" charset="0"/>
              </a:rPr>
              <a:t>NFIP flood insurance will not be available.</a:t>
            </a:r>
          </a:p>
          <a:p>
            <a:pPr>
              <a:defRPr/>
            </a:pPr>
            <a:endParaRPr lang="en-US" sz="1800" dirty="0">
              <a:latin typeface="Corbel" pitchFamily="34" charset="0"/>
            </a:endParaRPr>
          </a:p>
          <a:p>
            <a:pPr>
              <a:buFont typeface="Arial" pitchFamily="34" charset="0"/>
              <a:buChar char="•"/>
              <a:defRPr/>
            </a:pPr>
            <a:r>
              <a:rPr lang="en-US" sz="1800" dirty="0">
                <a:latin typeface="Corbel" pitchFamily="34" charset="0"/>
              </a:rPr>
              <a:t> No federal grants, loans, or mortgages for development    may be made in identified flood hazard areas.</a:t>
            </a:r>
          </a:p>
          <a:p>
            <a:pPr>
              <a:buFont typeface="Arial" pitchFamily="34" charset="0"/>
              <a:buChar char="•"/>
              <a:defRPr/>
            </a:pPr>
            <a:endParaRPr lang="en-US" sz="1800" dirty="0">
              <a:latin typeface="Corbel" pitchFamily="34" charset="0"/>
            </a:endParaRPr>
          </a:p>
          <a:p>
            <a:pPr>
              <a:buFont typeface="Arial" pitchFamily="34" charset="0"/>
              <a:buChar char="•"/>
              <a:defRPr/>
            </a:pPr>
            <a:r>
              <a:rPr lang="en-US" sz="1800" dirty="0">
                <a:latin typeface="Corbel" pitchFamily="34" charset="0"/>
              </a:rPr>
              <a:t>Makes financing a home extremely difficult and costly.</a:t>
            </a:r>
          </a:p>
          <a:p>
            <a:pPr>
              <a:defRPr/>
            </a:pPr>
            <a:endParaRPr lang="en-US" sz="1800" dirty="0">
              <a:latin typeface="Corbel" pitchFamily="34" charset="0"/>
            </a:endParaRPr>
          </a:p>
          <a:p>
            <a:pPr>
              <a:buFont typeface="Arial" pitchFamily="34" charset="0"/>
              <a:buChar char="•"/>
              <a:defRPr/>
            </a:pPr>
            <a:r>
              <a:rPr lang="en-US" sz="1800" dirty="0">
                <a:latin typeface="Corbel" pitchFamily="34" charset="0"/>
              </a:rPr>
              <a:t>  No federal disaster assistance may be provided to  repair insurable buildings located in identified flood hazard areas for damage caused by a flood.</a:t>
            </a:r>
          </a:p>
          <a:p>
            <a:pPr marL="0" indent="0">
              <a:buNone/>
              <a:defRPr/>
            </a:pPr>
            <a:endParaRPr lang="en-US" sz="1600" dirty="0">
              <a:latin typeface="Myriad Pro Light" pitchFamily="34" charset="0"/>
            </a:endParaRPr>
          </a:p>
          <a:p>
            <a:pPr marL="0" indent="0">
              <a:buNone/>
              <a:defRPr/>
            </a:pPr>
            <a:r>
              <a:rPr lang="en-US" sz="1600" dirty="0">
                <a:solidFill>
                  <a:srgbClr val="002060"/>
                </a:solidFill>
                <a:latin typeface="Myriad Pro Light" pitchFamily="34" charset="0"/>
              </a:rPr>
              <a:t> </a:t>
            </a:r>
            <a:endParaRPr lang="en-US" sz="1700" dirty="0">
              <a:solidFill>
                <a:srgbClr val="002060"/>
              </a:solidFill>
            </a:endParaRPr>
          </a:p>
        </p:txBody>
      </p:sp>
      <p:pic>
        <p:nvPicPr>
          <p:cNvPr id="4" name="Picture 3">
            <a:extLst>
              <a:ext uri="{FF2B5EF4-FFF2-40B4-BE49-F238E27FC236}">
                <a16:creationId xmlns:a16="http://schemas.microsoft.com/office/drawing/2014/main" id="{1BC733A9-E87D-CFD8-E56B-8C893649D337}"/>
              </a:ext>
            </a:extLst>
          </p:cNvPr>
          <p:cNvPicPr/>
          <p:nvPr/>
        </p:nvPicPr>
        <p:blipFill>
          <a:blip r:embed="rId2" cstate="print"/>
          <a:srcRect/>
          <a:stretch>
            <a:fillRect/>
          </a:stretch>
        </p:blipFill>
        <p:spPr bwMode="auto">
          <a:xfrm>
            <a:off x="3083540" y="5805619"/>
            <a:ext cx="1171575" cy="800100"/>
          </a:xfrm>
          <a:prstGeom prst="rect">
            <a:avLst/>
          </a:prstGeom>
          <a:noFill/>
          <a:ln w="9525">
            <a:noFill/>
            <a:miter lim="800000"/>
            <a:headEnd/>
            <a:tailEnd/>
          </a:ln>
        </p:spPr>
      </p:pic>
      <p:pic>
        <p:nvPicPr>
          <p:cNvPr id="6" name="Picture 5" descr="AP logo">
            <a:extLst>
              <a:ext uri="{FF2B5EF4-FFF2-40B4-BE49-F238E27FC236}">
                <a16:creationId xmlns:a16="http://schemas.microsoft.com/office/drawing/2014/main" id="{8A31D0FE-763B-4958-2EB8-9350CA8DAB84}"/>
              </a:ext>
            </a:extLst>
          </p:cNvPr>
          <p:cNvPicPr>
            <a:picLocks noChangeAspect="1" noChangeArrowheads="1"/>
          </p:cNvPicPr>
          <p:nvPr/>
        </p:nvPicPr>
        <p:blipFill>
          <a:blip r:embed="rId3" cstate="print"/>
          <a:stretch>
            <a:fillRect/>
          </a:stretch>
        </p:blipFill>
        <p:spPr bwMode="auto">
          <a:xfrm>
            <a:off x="7924800" y="5607005"/>
            <a:ext cx="974689" cy="974689"/>
          </a:xfrm>
          <a:prstGeom prst="rect">
            <a:avLst/>
          </a:prstGeom>
          <a:noFill/>
        </p:spPr>
      </p:pic>
    </p:spTree>
    <p:extLst>
      <p:ext uri="{BB962C8B-B14F-4D97-AF65-F5344CB8AC3E}">
        <p14:creationId xmlns:p14="http://schemas.microsoft.com/office/powerpoint/2010/main" val="2061331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F119A69-D337-C5BB-5912-EEA04E44DE8A}"/>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C0722F2-9517-576A-2370-3D1353411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38A7C74F-97DF-1E8D-8950-BBF93815D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E3262D9-89C5-F138-AD43-D93BA6BB8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7817BA7-824D-788E-D406-E6CA37207F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60D6BAF-8D5D-06C3-32CD-C7C968BC2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158C775-E121-FF7D-14F1-53A1A970B6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6FB7CB8B-6084-6B11-24F6-5CF1CE2BD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DD75B2E-279B-FD9F-02C2-31CFA4A3346B}"/>
              </a:ext>
            </a:extLst>
          </p:cNvPr>
          <p:cNvSpPr>
            <a:spLocks noGrp="1"/>
          </p:cNvSpPr>
          <p:nvPr>
            <p:ph type="title"/>
          </p:nvPr>
        </p:nvSpPr>
        <p:spPr>
          <a:xfrm>
            <a:off x="381000" y="1118432"/>
            <a:ext cx="2401025" cy="1383552"/>
          </a:xfrm>
        </p:spPr>
        <p:txBody>
          <a:bodyPr anchor="b">
            <a:normAutofit fontScale="90000"/>
          </a:bodyPr>
          <a:lstStyle/>
          <a:p>
            <a:pPr algn="r"/>
            <a:r>
              <a:rPr lang="en-US" sz="3500" dirty="0">
                <a:solidFill>
                  <a:srgbClr val="FFFFFF"/>
                </a:solidFill>
              </a:rPr>
              <a:t>What is the National Flood Insurance Program?</a:t>
            </a:r>
          </a:p>
        </p:txBody>
      </p:sp>
      <p:sp>
        <p:nvSpPr>
          <p:cNvPr id="3" name="Content Placeholder 2">
            <a:extLst>
              <a:ext uri="{FF2B5EF4-FFF2-40B4-BE49-F238E27FC236}">
                <a16:creationId xmlns:a16="http://schemas.microsoft.com/office/drawing/2014/main" id="{74B9A6FF-AECC-8D81-8A6F-AA17A7D9EE08}"/>
              </a:ext>
            </a:extLst>
          </p:cNvPr>
          <p:cNvSpPr>
            <a:spLocks noGrp="1"/>
          </p:cNvSpPr>
          <p:nvPr>
            <p:ph idx="1"/>
          </p:nvPr>
        </p:nvSpPr>
        <p:spPr>
          <a:xfrm>
            <a:off x="3607694" y="457200"/>
            <a:ext cx="4916510" cy="5738327"/>
          </a:xfrm>
          <a:noFill/>
        </p:spPr>
        <p:txBody>
          <a:bodyPr anchor="ctr">
            <a:normAutofit fontScale="85000" lnSpcReduction="10000"/>
          </a:bodyPr>
          <a:lstStyle/>
          <a:p>
            <a:pPr marL="0" indent="0" algn="ctr">
              <a:buNone/>
              <a:defRPr/>
            </a:pPr>
            <a:r>
              <a:rPr lang="en-US" sz="1800" dirty="0">
                <a:solidFill>
                  <a:srgbClr val="002060"/>
                </a:solidFill>
                <a:latin typeface="Corbel" pitchFamily="34" charset="0"/>
              </a:rPr>
              <a:t> </a:t>
            </a:r>
            <a:r>
              <a:rPr lang="en-US" sz="2400" b="1" dirty="0">
                <a:solidFill>
                  <a:srgbClr val="002060"/>
                </a:solidFill>
                <a:latin typeface="Corbel" pitchFamily="34" charset="0"/>
              </a:rPr>
              <a:t>Ascension Parish and the NFIP</a:t>
            </a:r>
          </a:p>
          <a:p>
            <a:pPr>
              <a:buFont typeface="Arial" pitchFamily="34" charset="0"/>
              <a:buChar char="•"/>
              <a:defRPr/>
            </a:pPr>
            <a:endParaRPr lang="en-US" sz="1800" dirty="0">
              <a:solidFill>
                <a:srgbClr val="002060"/>
              </a:solidFill>
              <a:latin typeface="Corbel" pitchFamily="34" charset="0"/>
            </a:endParaRPr>
          </a:p>
          <a:p>
            <a:pPr>
              <a:buFont typeface="Arial" pitchFamily="34" charset="0"/>
              <a:buChar char="•"/>
              <a:defRPr/>
            </a:pPr>
            <a:endParaRPr lang="en-US" sz="1800" dirty="0">
              <a:solidFill>
                <a:srgbClr val="002060"/>
              </a:solidFill>
              <a:latin typeface="Corbel" pitchFamily="34" charset="0"/>
            </a:endParaRPr>
          </a:p>
          <a:p>
            <a:pPr>
              <a:buFont typeface="Arial" pitchFamily="34" charset="0"/>
              <a:buChar char="•"/>
              <a:defRPr/>
            </a:pPr>
            <a:r>
              <a:rPr lang="en-US" sz="1600" dirty="0">
                <a:solidFill>
                  <a:srgbClr val="002060"/>
                </a:solidFill>
                <a:latin typeface="Corbel" pitchFamily="34" charset="0"/>
              </a:rPr>
              <a:t> </a:t>
            </a:r>
            <a:r>
              <a:rPr lang="en-US" sz="1800" dirty="0">
                <a:solidFill>
                  <a:srgbClr val="002060"/>
                </a:solidFill>
                <a:latin typeface="Corbel" pitchFamily="34" charset="0"/>
              </a:rPr>
              <a:t>4/26/1973 – entered into the Emergency Phase of NFIP</a:t>
            </a:r>
          </a:p>
          <a:p>
            <a:pPr>
              <a:defRPr/>
            </a:pPr>
            <a:r>
              <a:rPr lang="en-US" sz="1800" dirty="0">
                <a:solidFill>
                  <a:srgbClr val="002060"/>
                </a:solidFill>
                <a:latin typeface="Corbel" pitchFamily="34" charset="0"/>
              </a:rPr>
              <a:t>          with no flood map</a:t>
            </a:r>
          </a:p>
          <a:p>
            <a:pPr>
              <a:buFont typeface="Arial" pitchFamily="34" charset="0"/>
              <a:buChar char="•"/>
              <a:defRPr/>
            </a:pPr>
            <a:r>
              <a:rPr lang="en-US" sz="1800" dirty="0">
                <a:solidFill>
                  <a:srgbClr val="002060"/>
                </a:solidFill>
                <a:latin typeface="Corbel" pitchFamily="34" charset="0"/>
              </a:rPr>
              <a:t>  12/12/1978 – Flood Hazard Boundary Map (FHBM) issued</a:t>
            </a:r>
          </a:p>
          <a:p>
            <a:pPr>
              <a:buFont typeface="Arial" pitchFamily="34" charset="0"/>
              <a:buChar char="•"/>
              <a:defRPr/>
            </a:pPr>
            <a:r>
              <a:rPr lang="en-US" sz="1800" dirty="0">
                <a:solidFill>
                  <a:srgbClr val="002060"/>
                </a:solidFill>
                <a:latin typeface="Corbel" pitchFamily="34" charset="0"/>
              </a:rPr>
              <a:t>  9/2/1981 – entered into Regular Phase of NFIP and first</a:t>
            </a:r>
          </a:p>
          <a:p>
            <a:pPr>
              <a:defRPr/>
            </a:pPr>
            <a:r>
              <a:rPr lang="en-US" sz="1800" dirty="0">
                <a:solidFill>
                  <a:srgbClr val="002060"/>
                </a:solidFill>
                <a:latin typeface="Corbel" pitchFamily="34" charset="0"/>
              </a:rPr>
              <a:t>           effective Flood Insurance Rate Map (FIRM)  issued</a:t>
            </a:r>
          </a:p>
          <a:p>
            <a:pPr>
              <a:buFont typeface="Arial" pitchFamily="34" charset="0"/>
              <a:buChar char="•"/>
              <a:defRPr/>
            </a:pPr>
            <a:r>
              <a:rPr lang="en-US" sz="1800" dirty="0">
                <a:solidFill>
                  <a:srgbClr val="002060"/>
                </a:solidFill>
                <a:latin typeface="Corbel" pitchFamily="34" charset="0"/>
              </a:rPr>
              <a:t>  11/19/1992 – Parish adopts Flood Damage Prevention</a:t>
            </a:r>
          </a:p>
          <a:p>
            <a:pPr>
              <a:defRPr/>
            </a:pPr>
            <a:r>
              <a:rPr lang="en-US" sz="1800" dirty="0">
                <a:solidFill>
                  <a:srgbClr val="002060"/>
                </a:solidFill>
                <a:latin typeface="Corbel" pitchFamily="34" charset="0"/>
              </a:rPr>
              <a:t>             Ordinance (minimum NFIP regulations)</a:t>
            </a:r>
          </a:p>
          <a:p>
            <a:pPr>
              <a:buFont typeface="Arial" pitchFamily="34" charset="0"/>
              <a:buChar char="•"/>
              <a:defRPr/>
            </a:pPr>
            <a:r>
              <a:rPr lang="en-US" sz="1800" dirty="0">
                <a:solidFill>
                  <a:srgbClr val="002060"/>
                </a:solidFill>
                <a:latin typeface="Corbel" pitchFamily="34" charset="0"/>
              </a:rPr>
              <a:t>  4/15/1993 – Parish adopts Building Codes - Permitting</a:t>
            </a:r>
          </a:p>
          <a:p>
            <a:pPr>
              <a:buFont typeface="Arial" pitchFamily="34" charset="0"/>
              <a:buChar char="•"/>
              <a:defRPr/>
            </a:pPr>
            <a:r>
              <a:rPr lang="en-US" sz="1800" dirty="0">
                <a:solidFill>
                  <a:srgbClr val="002060"/>
                </a:solidFill>
                <a:latin typeface="Corbel" pitchFamily="34" charset="0"/>
              </a:rPr>
              <a:t>  4/17/1997 – Parish adopts 1’ freeboard into the Flood</a:t>
            </a:r>
          </a:p>
          <a:p>
            <a:pPr>
              <a:defRPr/>
            </a:pPr>
            <a:r>
              <a:rPr lang="en-US" sz="1800" dirty="0">
                <a:solidFill>
                  <a:srgbClr val="002060"/>
                </a:solidFill>
                <a:latin typeface="Corbel" pitchFamily="34" charset="0"/>
              </a:rPr>
              <a:t>              Damage Prevention Ordinance</a:t>
            </a:r>
          </a:p>
          <a:p>
            <a:pPr marL="342900" indent="-342900">
              <a:buFont typeface="Arial" panose="020B0604020202020204" pitchFamily="34" charset="0"/>
              <a:buChar char="•"/>
              <a:defRPr/>
            </a:pPr>
            <a:r>
              <a:rPr lang="en-US" sz="1800" dirty="0">
                <a:solidFill>
                  <a:srgbClr val="002060"/>
                </a:solidFill>
                <a:latin typeface="Corbel" pitchFamily="34" charset="0"/>
              </a:rPr>
              <a:t>09/26/2019 – Parish adopts a 2’ freeboard into the Flood </a:t>
            </a:r>
          </a:p>
          <a:p>
            <a:pPr>
              <a:defRPr/>
            </a:pPr>
            <a:r>
              <a:rPr lang="en-US" sz="1800" dirty="0">
                <a:solidFill>
                  <a:srgbClr val="002060"/>
                </a:solidFill>
                <a:latin typeface="Corbel" pitchFamily="34" charset="0"/>
              </a:rPr>
              <a:t>               Damage Prevention Ordinance</a:t>
            </a:r>
          </a:p>
          <a:p>
            <a:pPr>
              <a:buFont typeface="Arial" pitchFamily="34" charset="0"/>
              <a:buChar char="•"/>
              <a:defRPr/>
            </a:pPr>
            <a:r>
              <a:rPr lang="en-US" sz="1800" dirty="0">
                <a:solidFill>
                  <a:schemeClr val="bg1"/>
                </a:solidFill>
                <a:latin typeface="Corbel" pitchFamily="34" charset="0"/>
              </a:rPr>
              <a:t>Who</a:t>
            </a:r>
            <a:endParaRPr lang="en-US" sz="1600" dirty="0">
              <a:solidFill>
                <a:srgbClr val="002060"/>
              </a:solidFill>
              <a:latin typeface="Myriad Pro Light" pitchFamily="34" charset="0"/>
            </a:endParaRPr>
          </a:p>
          <a:p>
            <a:pPr marL="0" indent="0">
              <a:buNone/>
              <a:defRPr/>
            </a:pPr>
            <a:r>
              <a:rPr lang="en-US" sz="1600" dirty="0">
                <a:solidFill>
                  <a:srgbClr val="002060"/>
                </a:solidFill>
                <a:latin typeface="Myriad Pro Light" pitchFamily="34" charset="0"/>
              </a:rPr>
              <a:t> </a:t>
            </a:r>
            <a:endParaRPr lang="en-US" sz="1700" dirty="0">
              <a:solidFill>
                <a:srgbClr val="002060"/>
              </a:solidFill>
            </a:endParaRPr>
          </a:p>
        </p:txBody>
      </p:sp>
      <p:pic>
        <p:nvPicPr>
          <p:cNvPr id="5" name="Picture 5" descr="AP logo">
            <a:extLst>
              <a:ext uri="{FF2B5EF4-FFF2-40B4-BE49-F238E27FC236}">
                <a16:creationId xmlns:a16="http://schemas.microsoft.com/office/drawing/2014/main" id="{5C165E16-4C33-E6B8-A40A-C8433C4EE733}"/>
              </a:ext>
            </a:extLst>
          </p:cNvPr>
          <p:cNvPicPr>
            <a:picLocks noChangeAspect="1" noChangeArrowheads="1"/>
          </p:cNvPicPr>
          <p:nvPr/>
        </p:nvPicPr>
        <p:blipFill>
          <a:blip r:embed="rId2" cstate="print"/>
          <a:stretch>
            <a:fillRect/>
          </a:stretch>
        </p:blipFill>
        <p:spPr bwMode="auto">
          <a:xfrm>
            <a:off x="7924800" y="5607005"/>
            <a:ext cx="974689" cy="974689"/>
          </a:xfrm>
          <a:prstGeom prst="rect">
            <a:avLst/>
          </a:prstGeom>
          <a:noFill/>
        </p:spPr>
      </p:pic>
    </p:spTree>
    <p:extLst>
      <p:ext uri="{BB962C8B-B14F-4D97-AF65-F5344CB8AC3E}">
        <p14:creationId xmlns:p14="http://schemas.microsoft.com/office/powerpoint/2010/main" val="2829920944"/>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6295</TotalTime>
  <Words>1530</Words>
  <Application>Microsoft Office PowerPoint</Application>
  <PresentationFormat>On-screen Show (4:3)</PresentationFormat>
  <Paragraphs>190</Paragraphs>
  <Slides>22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Calibri Light</vt:lpstr>
      <vt:lpstr>Corbel</vt:lpstr>
      <vt:lpstr>Myriad Pro Light</vt:lpstr>
      <vt:lpstr>TimesNewRomanPS-BoldMT</vt:lpstr>
      <vt:lpstr>TimesNewRomanPSMT</vt:lpstr>
      <vt:lpstr>Office 2013 - 2022 Theme</vt:lpstr>
      <vt:lpstr>PowerPoint Presentation</vt:lpstr>
      <vt:lpstr>PowerPoint Presentation</vt:lpstr>
      <vt:lpstr>Floodplain 101</vt:lpstr>
      <vt:lpstr>FIRM</vt:lpstr>
      <vt:lpstr>FIRM</vt:lpstr>
      <vt:lpstr>FIRM</vt:lpstr>
      <vt:lpstr>What is the NFIP?</vt:lpstr>
      <vt:lpstr>What is the National Flood Insurance Program?</vt:lpstr>
      <vt:lpstr>What is the National Flood Insurance Program?</vt:lpstr>
      <vt:lpstr>Flood Damage Prevention Ordinance </vt:lpstr>
      <vt:lpstr>What is the Community Rating System (CRS)</vt:lpstr>
      <vt:lpstr>What is the Community Rating System (CRS)</vt:lpstr>
      <vt:lpstr>What is the Community Rating System (CRS)</vt:lpstr>
      <vt:lpstr>FREEBOARD</vt:lpstr>
      <vt:lpstr>FREEBOARD</vt:lpstr>
      <vt:lpstr>FREEBOARD</vt:lpstr>
      <vt:lpstr>FREEBOARD</vt:lpstr>
      <vt:lpstr>PowerPoint Presentation</vt:lpstr>
      <vt:lpstr>PowerPoint Presentation</vt:lpstr>
      <vt:lpstr>Flood Facts</vt:lpstr>
      <vt:lpstr>Flood Facts</vt:lpstr>
      <vt:lpstr>PowerPoint Presentation</vt:lpstr>
    </vt:vector>
  </TitlesOfParts>
  <Company>APG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Carla Bourgeois</dc:creator>
  <cp:lastModifiedBy>Marcia Shivers</cp:lastModifiedBy>
  <cp:revision>275</cp:revision>
  <dcterms:created xsi:type="dcterms:W3CDTF">2009-04-28T17:34:21Z</dcterms:created>
  <dcterms:modified xsi:type="dcterms:W3CDTF">2026-03-10T15:18:25Z</dcterms:modified>
</cp:coreProperties>
</file>